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9" r:id="rId2"/>
  </p:sldMasterIdLst>
  <p:notesMasterIdLst>
    <p:notesMasterId r:id="rId8"/>
  </p:notesMasterIdLst>
  <p:handoutMasterIdLst>
    <p:handoutMasterId r:id="rId9"/>
  </p:handoutMasterIdLst>
  <p:sldIdLst>
    <p:sldId id="298" r:id="rId3"/>
    <p:sldId id="352" r:id="rId4"/>
    <p:sldId id="353" r:id="rId5"/>
    <p:sldId id="354" r:id="rId6"/>
    <p:sldId id="350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000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12" autoAdjust="0"/>
    <p:restoredTop sz="97331" autoAdjust="0"/>
  </p:normalViewPr>
  <p:slideViewPr>
    <p:cSldViewPr>
      <p:cViewPr>
        <p:scale>
          <a:sx n="70" d="100"/>
          <a:sy n="70" d="100"/>
        </p:scale>
        <p:origin x="-160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8"/>
    </p:cViewPr>
  </p:sorterViewPr>
  <p:notesViewPr>
    <p:cSldViewPr>
      <p:cViewPr varScale="1">
        <p:scale>
          <a:sx n="55" d="100"/>
          <a:sy n="55" d="100"/>
        </p:scale>
        <p:origin x="-187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351CF-4222-4256-9982-5CBF3177A693}" type="datetimeFigureOut">
              <a:rPr lang="pt-BR" smtClean="0"/>
              <a:t>12/01/2014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F9C98-F596-4707-A01E-71E07CF8BC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7390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0CDEF-DF96-49DE-B438-ABA36DB2BC11}" type="datetimeFigureOut">
              <a:rPr lang="pt-BR" smtClean="0"/>
              <a:pPr/>
              <a:t>12/01/2014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9347E6-0112-4AED-A0AC-029F8B7AA7A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14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7F2B6C-2108-4FA8-87C6-ED03D231CAF8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21" y="4344025"/>
            <a:ext cx="5485158" cy="4114488"/>
          </a:xfrm>
          <a:noFill/>
          <a:ln/>
        </p:spPr>
        <p:txBody>
          <a:bodyPr/>
          <a:lstStyle/>
          <a:p>
            <a:pPr eaLnBrk="1" hangingPunct="1"/>
            <a:endParaRPr lang="pt-BR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2266" y="4572000"/>
            <a:ext cx="8624887" cy="304800"/>
          </a:xfrm>
        </p:spPr>
        <p:txBody>
          <a:bodyPr/>
          <a:lstStyle>
            <a:lvl1pPr>
              <a:spcBef>
                <a:spcPct val="30000"/>
              </a:spcBef>
              <a:buClr>
                <a:schemeClr val="bg2"/>
              </a:buClr>
              <a:defRPr sz="1400" b="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2266" y="1684338"/>
            <a:ext cx="8624887" cy="671512"/>
          </a:xfrm>
        </p:spPr>
        <p:txBody>
          <a:bodyPr anchor="t"/>
          <a:lstStyle>
            <a:lvl1pPr>
              <a:defRPr sz="4000">
                <a:latin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8614" y="442913"/>
            <a:ext cx="735586" cy="2197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87275" y="442913"/>
            <a:ext cx="1738938" cy="2197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1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766" y="438535"/>
            <a:ext cx="8389937" cy="4139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5766" y="1160463"/>
            <a:ext cx="8389937" cy="338554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817042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 userDrawn="1"/>
        </p:nvSpPr>
        <p:spPr bwMode="auto">
          <a:xfrm>
            <a:off x="-5680" y="0"/>
            <a:ext cx="9144000" cy="6858000"/>
          </a:xfrm>
          <a:prstGeom prst="rect">
            <a:avLst/>
          </a:prstGeom>
          <a:solidFill>
            <a:schemeClr val="bg1"/>
          </a:solidFill>
          <a:ln w="31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pt-BR" sz="105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2277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 userDrawn="1"/>
        </p:nvSpPr>
        <p:spPr bwMode="auto">
          <a:xfrm>
            <a:off x="-5680" y="0"/>
            <a:ext cx="9144000" cy="6858000"/>
          </a:xfrm>
          <a:prstGeom prst="rect">
            <a:avLst/>
          </a:prstGeom>
          <a:solidFill>
            <a:schemeClr val="bg1"/>
          </a:solidFill>
          <a:ln w="31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pt-BR" sz="105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122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 userDrawn="1"/>
        </p:nvSpPr>
        <p:spPr bwMode="auto">
          <a:xfrm>
            <a:off x="-5680" y="0"/>
            <a:ext cx="9144000" cy="6858000"/>
          </a:xfrm>
          <a:prstGeom prst="rect">
            <a:avLst/>
          </a:prstGeom>
          <a:solidFill>
            <a:schemeClr val="bg1"/>
          </a:solidFill>
          <a:ln w="31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pt-BR" sz="105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tângulo 4"/>
          <p:cNvSpPr/>
          <p:nvPr userDrawn="1"/>
        </p:nvSpPr>
        <p:spPr bwMode="auto">
          <a:xfrm>
            <a:off x="-5680" y="0"/>
            <a:ext cx="9144000" cy="6858000"/>
          </a:xfrm>
          <a:prstGeom prst="rect">
            <a:avLst/>
          </a:prstGeom>
          <a:solidFill>
            <a:schemeClr val="tx1">
              <a:lumMod val="75000"/>
            </a:schemeClr>
          </a:solidFill>
          <a:ln w="31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pt-BR" sz="105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8176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 userDrawn="1"/>
        </p:nvSpPr>
        <p:spPr bwMode="auto">
          <a:xfrm>
            <a:off x="-5680" y="0"/>
            <a:ext cx="9144000" cy="6858000"/>
          </a:xfrm>
          <a:prstGeom prst="rect">
            <a:avLst/>
          </a:prstGeom>
          <a:solidFill>
            <a:schemeClr val="bg1"/>
          </a:solidFill>
          <a:ln w="31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pt-BR" sz="105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tângulo 4"/>
          <p:cNvSpPr/>
          <p:nvPr userDrawn="1"/>
        </p:nvSpPr>
        <p:spPr bwMode="auto">
          <a:xfrm>
            <a:off x="-5680" y="0"/>
            <a:ext cx="9144000" cy="6858000"/>
          </a:xfrm>
          <a:prstGeom prst="rect">
            <a:avLst/>
          </a:prstGeom>
          <a:solidFill>
            <a:schemeClr val="tx1">
              <a:lumMod val="75000"/>
            </a:schemeClr>
          </a:solidFill>
          <a:ln w="31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pt-BR" sz="105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tângulo 5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</a:schemeClr>
          </a:solidFill>
          <a:ln w="31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pt-BR" sz="105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7" name="Picture 2" descr="C:\Leandro\#LDMC\Institucional, Site e logo\Logos LDMC- oficiais\logo ldmc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047291"/>
            <a:ext cx="6659359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/>
          <p:cNvSpPr txBox="1"/>
          <p:nvPr userDrawn="1"/>
        </p:nvSpPr>
        <p:spPr>
          <a:xfrm>
            <a:off x="1835696" y="2924944"/>
            <a:ext cx="6053963" cy="44781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99CC00"/>
                </a:solidFill>
                <a:latin typeface="Bradley Hand ITC" pitchFamily="66" charset="0"/>
              </a:defRPr>
            </a:lvl1pPr>
            <a:lvl2pPr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200">
                <a:latin typeface="Arial" charset="0"/>
              </a:defRPr>
            </a:lvl2pPr>
            <a:lvl3pPr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200">
                <a:latin typeface="Arial" charset="0"/>
              </a:defRPr>
            </a:lvl3pPr>
            <a:lvl4pPr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200">
                <a:latin typeface="Arial" charset="0"/>
              </a:defRPr>
            </a:lvl4pPr>
            <a:lvl5pPr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200">
                <a:latin typeface="Arial" charset="0"/>
              </a:defRPr>
            </a:lvl5pPr>
            <a:lvl6pPr marL="45720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200">
                <a:latin typeface="Arial" charset="0"/>
              </a:defRPr>
            </a:lvl6pPr>
            <a:lvl7pPr marL="91440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200">
                <a:latin typeface="Arial" charset="0"/>
              </a:defRPr>
            </a:lvl7pPr>
            <a:lvl8pPr marL="137160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200">
                <a:latin typeface="Arial" charset="0"/>
              </a:defRPr>
            </a:lvl8pPr>
            <a:lvl9pPr marL="182880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200">
                <a:latin typeface="Arial" charset="0"/>
              </a:defRPr>
            </a:lvl9pPr>
          </a:lstStyle>
          <a:p>
            <a:pPr lvl="0"/>
            <a:r>
              <a:rPr lang="pt-BR" sz="2000" b="0" i="1" dirty="0" smtClean="0">
                <a:latin typeface="Bookman Old Style" pitchFamily="18" charset="0"/>
              </a:rPr>
              <a:t>Performance de Processos e Melhoria Contínua.</a:t>
            </a:r>
            <a:endParaRPr lang="pt-BR" sz="2000" b="0" i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19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3" descr="DEL_CO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gray">
          <a:xfrm>
            <a:off x="892175" y="6021388"/>
            <a:ext cx="1462088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gray">
          <a:xfrm>
            <a:off x="585788" y="776288"/>
            <a:ext cx="7972425" cy="4795837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0000" tIns="90000" rIns="90000" bIns="90000" anchor="ctr"/>
          <a:lstStyle/>
          <a:p>
            <a:pPr marL="119063" indent="-119063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1100" b="1" dirty="0">
              <a:solidFill>
                <a:srgbClr val="000000"/>
              </a:solidFill>
            </a:endParaRPr>
          </a:p>
        </p:txBody>
      </p:sp>
      <p:sp>
        <p:nvSpPr>
          <p:cNvPr id="370073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92175" y="2695575"/>
            <a:ext cx="6581775" cy="549275"/>
          </a:xfrm>
          <a:ln algn="ctr"/>
        </p:spPr>
        <p:txBody>
          <a:bodyPr/>
          <a:lstStyle>
            <a:lvl1pPr>
              <a:lnSpc>
                <a:spcPts val="3200"/>
              </a:lnSpc>
              <a:spcBef>
                <a:spcPct val="10000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70074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92175" y="3516313"/>
            <a:ext cx="6583363" cy="439737"/>
          </a:xfrm>
          <a:ln/>
        </p:spPr>
        <p:txBody>
          <a:bodyPr/>
          <a:lstStyle>
            <a:lvl1pPr>
              <a:lnSpc>
                <a:spcPts val="2400"/>
              </a:lnSpc>
              <a:spcBef>
                <a:spcPct val="15000"/>
              </a:spcBef>
              <a:buClrTx/>
              <a:defRPr sz="2000"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44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564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728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06227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407988"/>
            <a:ext cx="8337550" cy="3651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00050" y="1154113"/>
            <a:ext cx="8337550" cy="5135562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30326908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407988"/>
            <a:ext cx="8337550" cy="3651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050" y="1154113"/>
            <a:ext cx="4092575" cy="5135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154113"/>
            <a:ext cx="4092575" cy="5135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04958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00050" y="407988"/>
            <a:ext cx="8337550" cy="5881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2453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26188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06790"/>
            <a:ext cx="7772400" cy="40011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5763" y="1160468"/>
            <a:ext cx="4117975" cy="27238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6138" y="1160468"/>
            <a:ext cx="4119562" cy="27238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3684"/>
            <a:ext cx="8229600" cy="41395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3881"/>
            <a:ext cx="4040188" cy="8309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80"/>
            <a:ext cx="4040188" cy="23760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343881"/>
            <a:ext cx="4041775" cy="8309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80"/>
            <a:ext cx="4041775" cy="23760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5957"/>
            <a:ext cx="3008313" cy="67710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1052736"/>
            <a:ext cx="5111750" cy="31146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3071"/>
            <a:ext cx="3008313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82622"/>
            <a:ext cx="5486400" cy="38472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16033"/>
            <a:ext cx="5486400" cy="584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3"/>
            <a:ext cx="5486400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05767" y="1160463"/>
            <a:ext cx="2569934" cy="1479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Grp="1" noChangeArrowheads="1"/>
          </p:cNvSpPr>
          <p:nvPr>
            <p:ph type="title"/>
          </p:nvPr>
        </p:nvSpPr>
        <p:spPr bwMode="gray">
          <a:xfrm>
            <a:off x="385766" y="438535"/>
            <a:ext cx="8389937" cy="41395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20"/>
          <p:cNvSpPr>
            <a:spLocks noGrp="1" noChangeArrowheads="1"/>
          </p:cNvSpPr>
          <p:nvPr>
            <p:ph type="body" idx="1"/>
          </p:nvPr>
        </p:nvSpPr>
        <p:spPr bwMode="gray">
          <a:xfrm>
            <a:off x="385766" y="1160463"/>
            <a:ext cx="8389937" cy="1479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Tag Line</a:t>
            </a:r>
          </a:p>
          <a:p>
            <a:pPr lvl="1"/>
            <a:r>
              <a:rPr lang="en-US" smtClean="0"/>
              <a:t>Level one bullet</a:t>
            </a:r>
          </a:p>
          <a:p>
            <a:pPr lvl="2"/>
            <a:r>
              <a:rPr lang="en-US" smtClean="0"/>
              <a:t>Level two bullet</a:t>
            </a:r>
          </a:p>
          <a:p>
            <a:pPr lvl="3"/>
            <a:r>
              <a:rPr lang="en-US" smtClean="0"/>
              <a:t>Level three bullet</a:t>
            </a:r>
          </a:p>
          <a:p>
            <a:pPr lvl="4"/>
            <a:r>
              <a:rPr lang="en-US" smtClean="0"/>
              <a:t>Level four bullet</a:t>
            </a:r>
          </a:p>
        </p:txBody>
      </p:sp>
      <p:sp>
        <p:nvSpPr>
          <p:cNvPr id="1064" name="Line 40"/>
          <p:cNvSpPr>
            <a:spLocks noChangeShapeType="1"/>
          </p:cNvSpPr>
          <p:nvPr/>
        </p:nvSpPr>
        <p:spPr bwMode="gray">
          <a:xfrm>
            <a:off x="376240" y="871538"/>
            <a:ext cx="83899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en-US" sz="1400">
              <a:solidFill>
                <a:srgbClr val="000066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  <p:sldLayoutId id="2147483669" r:id="rId8"/>
    <p:sldLayoutId id="2147483670" r:id="rId9"/>
    <p:sldLayoutId id="2147483671" r:id="rId10"/>
    <p:sldLayoutId id="2147483673" r:id="rId11"/>
    <p:sldLayoutId id="2147483674" r:id="rId12"/>
    <p:sldLayoutId id="2147483672" r:id="rId13"/>
    <p:sldLayoutId id="2147483667" r:id="rId14"/>
    <p:sldLayoutId id="2147483678" r:id="rId15"/>
    <p:sldLayoutId id="2147483675" r:id="rId16"/>
    <p:sldLayoutId id="2147483676" r:id="rId17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200">
          <a:solidFill>
            <a:srgbClr val="92D05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5pPr>
      <a:lvl6pPr marL="457200" algn="l" rtl="0" fontAlgn="base">
        <a:lnSpc>
          <a:spcPct val="95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6pPr>
      <a:lvl7pPr marL="914400" algn="l" rtl="0" fontAlgn="base">
        <a:lnSpc>
          <a:spcPct val="95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7pPr>
      <a:lvl8pPr marL="1371600" algn="l" rtl="0" fontAlgn="base">
        <a:lnSpc>
          <a:spcPct val="95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8pPr>
      <a:lvl9pPr marL="1828800" algn="l" rtl="0" fontAlgn="base">
        <a:lnSpc>
          <a:spcPct val="95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100000"/>
        </a:spcBef>
        <a:spcAft>
          <a:spcPct val="0"/>
        </a:spcAft>
        <a:buClr>
          <a:schemeClr val="tx1"/>
        </a:buClr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227013" indent="-225425" algn="l" rtl="0" eaLnBrk="0" fontAlgn="base" hangingPunct="0">
        <a:spcBef>
          <a:spcPct val="6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600">
          <a:solidFill>
            <a:schemeClr val="tx1"/>
          </a:solidFill>
          <a:latin typeface="+mn-lt"/>
        </a:defRPr>
      </a:lvl2pPr>
      <a:lvl3pPr marL="522288" indent="-233363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3pPr>
      <a:lvl4pPr marL="790575" indent="-214313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200">
          <a:solidFill>
            <a:schemeClr val="tx1"/>
          </a:solidFill>
          <a:latin typeface="+mn-lt"/>
        </a:defRPr>
      </a:lvl4pPr>
      <a:lvl5pPr marL="1062038" indent="-219075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5pPr>
      <a:lvl6pPr marL="1519238" indent="-219075" algn="l" rtl="0" fontAlgn="base">
        <a:spcBef>
          <a:spcPct val="3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6pPr>
      <a:lvl7pPr marL="1976438" indent="-219075" algn="l" rtl="0" fontAlgn="base">
        <a:spcBef>
          <a:spcPct val="3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7pPr>
      <a:lvl8pPr marL="2433638" indent="-219075" algn="l" rtl="0" fontAlgn="base">
        <a:spcBef>
          <a:spcPct val="3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8pPr>
      <a:lvl9pPr marL="2890838" indent="-219075" algn="l" rtl="0" fontAlgn="base">
        <a:spcBef>
          <a:spcPct val="3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00050" y="407988"/>
            <a:ext cx="83375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00050" y="1154113"/>
            <a:ext cx="8337550" cy="51355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3699717" name="Text Box 5"/>
          <p:cNvSpPr txBox="1">
            <a:spLocks noChangeArrowheads="1"/>
          </p:cNvSpPr>
          <p:nvPr/>
        </p:nvSpPr>
        <p:spPr bwMode="gray">
          <a:xfrm>
            <a:off x="4386263" y="6615113"/>
            <a:ext cx="373062" cy="193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7" dist="17961" dir="2700000">
              <a:srgbClr val="DDDDDD">
                <a:gamma/>
                <a:shade val="60000"/>
                <a:invGamma/>
              </a:srgbClr>
            </a:prstShdw>
          </a:effectLst>
        </p:spPr>
        <p:txBody>
          <a:bodyPr wrap="none" lIns="0" tIns="0" rIns="0" bIns="0" anchor="b" anchorCtr="1">
            <a:spAutoFit/>
          </a:bodyPr>
          <a:lstStyle/>
          <a:p>
            <a:pPr algn="ctr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1200" dirty="0">
                <a:solidFill>
                  <a:srgbClr val="000000"/>
                </a:solidFill>
              </a:rPr>
              <a:t>- </a:t>
            </a:r>
            <a:fld id="{A7F1F0EA-0CF9-48D5-A696-90B091E8EDC4}" type="slidenum">
              <a:rPr lang="en-US" sz="1200">
                <a:solidFill>
                  <a:srgbClr val="000000"/>
                </a:solidFill>
              </a:rPr>
              <a:pPr algn="ctr" eaLnBrk="0" fontAlgn="base" hangingPunct="0">
                <a:lnSpc>
                  <a:spcPct val="10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‹nº›</a:t>
            </a:fld>
            <a:r>
              <a:rPr lang="en-US" sz="1200" dirty="0">
                <a:solidFill>
                  <a:srgbClr val="000000"/>
                </a:solidFill>
              </a:rPr>
              <a:t> -</a:t>
            </a:r>
          </a:p>
        </p:txBody>
      </p:sp>
      <p:sp>
        <p:nvSpPr>
          <p:cNvPr id="3699759" name="Line 47"/>
          <p:cNvSpPr>
            <a:spLocks noChangeShapeType="1"/>
          </p:cNvSpPr>
          <p:nvPr/>
        </p:nvSpPr>
        <p:spPr bwMode="gray">
          <a:xfrm>
            <a:off x="401638" y="803275"/>
            <a:ext cx="8335962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875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227013" indent="-225425" algn="l" rtl="0" eaLnBrk="0" fontAlgn="base" hangingPunct="0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457200" indent="-228600" algn="l" rtl="0" eaLnBrk="0" fontAlgn="base" hangingPunct="0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81038" indent="-222250" algn="l" rtl="0" eaLnBrk="0" fontAlgn="base" hangingPunct="0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4pPr>
      <a:lvl5pPr marL="1722438" indent="-2365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2179638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636838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3094038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551238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98306" name="Picture 2" descr="C:\Leandro\Figuras e imagens\#Imagens alta definicao\Consultoria Capital Humano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solidFill>
              <a:schemeClr val="accent1"/>
            </a:solidFill>
            <a:extLst/>
          </p:spPr>
        </p:pic>
        <p:grpSp>
          <p:nvGrpSpPr>
            <p:cNvPr id="15" name="Grupo 14"/>
            <p:cNvGrpSpPr/>
            <p:nvPr/>
          </p:nvGrpSpPr>
          <p:grpSpPr>
            <a:xfrm>
              <a:off x="0" y="0"/>
              <a:ext cx="1735048" cy="6858000"/>
              <a:chOff x="0" y="0"/>
              <a:chExt cx="1627544" cy="10684649"/>
            </a:xfrm>
          </p:grpSpPr>
          <p:sp>
            <p:nvSpPr>
              <p:cNvPr id="16" name="object 13"/>
              <p:cNvSpPr/>
              <p:nvPr/>
            </p:nvSpPr>
            <p:spPr>
              <a:xfrm>
                <a:off x="68306" y="0"/>
                <a:ext cx="1403735" cy="10684649"/>
              </a:xfrm>
              <a:custGeom>
                <a:avLst/>
                <a:gdLst/>
                <a:ahLst/>
                <a:cxnLst/>
                <a:rect l="l" t="t" r="r" b="b"/>
                <a:pathLst>
                  <a:path w="1403735" h="10684649">
                    <a:moveTo>
                      <a:pt x="996407" y="0"/>
                    </a:moveTo>
                    <a:lnTo>
                      <a:pt x="0" y="0"/>
                    </a:lnTo>
                    <a:lnTo>
                      <a:pt x="0" y="10684649"/>
                    </a:lnTo>
                    <a:lnTo>
                      <a:pt x="949402" y="10684649"/>
                    </a:lnTo>
                    <a:lnTo>
                      <a:pt x="897787" y="10569234"/>
                    </a:lnTo>
                    <a:lnTo>
                      <a:pt x="849875" y="10434692"/>
                    </a:lnTo>
                    <a:lnTo>
                      <a:pt x="806115" y="10280927"/>
                    </a:lnTo>
                    <a:lnTo>
                      <a:pt x="766953" y="10107844"/>
                    </a:lnTo>
                    <a:lnTo>
                      <a:pt x="732836" y="9915348"/>
                    </a:lnTo>
                    <a:lnTo>
                      <a:pt x="704212" y="9703343"/>
                    </a:lnTo>
                    <a:lnTo>
                      <a:pt x="681527" y="9471734"/>
                    </a:lnTo>
                    <a:lnTo>
                      <a:pt x="665228" y="9220426"/>
                    </a:lnTo>
                    <a:lnTo>
                      <a:pt x="655763" y="8949325"/>
                    </a:lnTo>
                    <a:lnTo>
                      <a:pt x="653578" y="8658334"/>
                    </a:lnTo>
                    <a:lnTo>
                      <a:pt x="659121" y="8347358"/>
                    </a:lnTo>
                    <a:lnTo>
                      <a:pt x="672838" y="8016303"/>
                    </a:lnTo>
                    <a:lnTo>
                      <a:pt x="695177" y="7665074"/>
                    </a:lnTo>
                    <a:lnTo>
                      <a:pt x="726584" y="7293574"/>
                    </a:lnTo>
                    <a:lnTo>
                      <a:pt x="767508" y="6901709"/>
                    </a:lnTo>
                    <a:lnTo>
                      <a:pt x="818394" y="6489383"/>
                    </a:lnTo>
                    <a:lnTo>
                      <a:pt x="879690" y="6056502"/>
                    </a:lnTo>
                    <a:lnTo>
                      <a:pt x="951842" y="5602970"/>
                    </a:lnTo>
                    <a:lnTo>
                      <a:pt x="1035299" y="5128693"/>
                    </a:lnTo>
                    <a:lnTo>
                      <a:pt x="1130507" y="4633574"/>
                    </a:lnTo>
                    <a:lnTo>
                      <a:pt x="1222579" y="4135086"/>
                    </a:lnTo>
                    <a:lnTo>
                      <a:pt x="1293697" y="3669232"/>
                    </a:lnTo>
                    <a:lnTo>
                      <a:pt x="1345616" y="3235246"/>
                    </a:lnTo>
                    <a:lnTo>
                      <a:pt x="1380092" y="2832366"/>
                    </a:lnTo>
                    <a:lnTo>
                      <a:pt x="1398880" y="2459825"/>
                    </a:lnTo>
                    <a:lnTo>
                      <a:pt x="1403735" y="2116860"/>
                    </a:lnTo>
                    <a:lnTo>
                      <a:pt x="1396412" y="1802706"/>
                    </a:lnTo>
                    <a:lnTo>
                      <a:pt x="1378667" y="1516599"/>
                    </a:lnTo>
                    <a:lnTo>
                      <a:pt x="1352255" y="1257774"/>
                    </a:lnTo>
                    <a:lnTo>
                      <a:pt x="1318930" y="1025466"/>
                    </a:lnTo>
                    <a:lnTo>
                      <a:pt x="1280449" y="818911"/>
                    </a:lnTo>
                    <a:lnTo>
                      <a:pt x="1238567" y="637345"/>
                    </a:lnTo>
                    <a:lnTo>
                      <a:pt x="1195038" y="480002"/>
                    </a:lnTo>
                    <a:lnTo>
                      <a:pt x="1151619" y="346119"/>
                    </a:lnTo>
                    <a:lnTo>
                      <a:pt x="1110063" y="234931"/>
                    </a:lnTo>
                    <a:lnTo>
                      <a:pt x="1072127" y="145673"/>
                    </a:lnTo>
                    <a:lnTo>
                      <a:pt x="1039566" y="77581"/>
                    </a:lnTo>
                    <a:lnTo>
                      <a:pt x="1014135" y="29891"/>
                    </a:lnTo>
                    <a:lnTo>
                      <a:pt x="997589" y="1837"/>
                    </a:lnTo>
                    <a:lnTo>
                      <a:pt x="996407" y="0"/>
                    </a:lnTo>
                    <a:close/>
                  </a:path>
                </a:pathLst>
              </a:custGeom>
              <a:solidFill>
                <a:srgbClr val="2C78B1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endParaRPr/>
              </a:p>
            </p:txBody>
          </p:sp>
          <p:sp>
            <p:nvSpPr>
              <p:cNvPr id="17" name="object 14"/>
              <p:cNvSpPr/>
              <p:nvPr/>
            </p:nvSpPr>
            <p:spPr>
              <a:xfrm>
                <a:off x="28644" y="0"/>
                <a:ext cx="1434755" cy="10684649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 wrap="square" lIns="0" tIns="0" rIns="0" bIns="0" rtlCol="0">
                <a:noAutofit/>
              </a:bodyPr>
              <a:lstStyle/>
              <a:p>
                <a:endParaRPr/>
              </a:p>
            </p:txBody>
          </p:sp>
          <p:sp>
            <p:nvSpPr>
              <p:cNvPr id="18" name="object 15"/>
              <p:cNvSpPr/>
              <p:nvPr/>
            </p:nvSpPr>
            <p:spPr>
              <a:xfrm>
                <a:off x="0" y="0"/>
                <a:ext cx="1406938" cy="10684649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 wrap="square" lIns="0" tIns="0" rIns="0" bIns="0" rtlCol="0">
                <a:noAutofit/>
              </a:bodyPr>
              <a:lstStyle/>
              <a:p>
                <a:endParaRPr/>
              </a:p>
            </p:txBody>
          </p:sp>
          <p:sp>
            <p:nvSpPr>
              <p:cNvPr id="19" name="object 16"/>
              <p:cNvSpPr/>
              <p:nvPr/>
            </p:nvSpPr>
            <p:spPr>
              <a:xfrm>
                <a:off x="839515" y="0"/>
                <a:ext cx="710065" cy="10684649"/>
              </a:xfrm>
              <a:custGeom>
                <a:avLst/>
                <a:gdLst/>
                <a:ahLst/>
                <a:cxnLst/>
                <a:rect l="l" t="t" r="r" b="b"/>
                <a:pathLst>
                  <a:path w="710065" h="10684649">
                    <a:moveTo>
                      <a:pt x="396431" y="0"/>
                    </a:moveTo>
                    <a:lnTo>
                      <a:pt x="270702" y="0"/>
                    </a:lnTo>
                    <a:lnTo>
                      <a:pt x="271951" y="1837"/>
                    </a:lnTo>
                    <a:lnTo>
                      <a:pt x="287847" y="27540"/>
                    </a:lnTo>
                    <a:lnTo>
                      <a:pt x="312305" y="71611"/>
                    </a:lnTo>
                    <a:lnTo>
                      <a:pt x="343659" y="135062"/>
                    </a:lnTo>
                    <a:lnTo>
                      <a:pt x="380245" y="218901"/>
                    </a:lnTo>
                    <a:lnTo>
                      <a:pt x="420396" y="324139"/>
                    </a:lnTo>
                    <a:lnTo>
                      <a:pt x="462447" y="451785"/>
                    </a:lnTo>
                    <a:lnTo>
                      <a:pt x="504732" y="602850"/>
                    </a:lnTo>
                    <a:lnTo>
                      <a:pt x="545586" y="778343"/>
                    </a:lnTo>
                    <a:lnTo>
                      <a:pt x="583344" y="979274"/>
                    </a:lnTo>
                    <a:lnTo>
                      <a:pt x="616340" y="1206653"/>
                    </a:lnTo>
                    <a:lnTo>
                      <a:pt x="642909" y="1461489"/>
                    </a:lnTo>
                    <a:lnTo>
                      <a:pt x="661385" y="1744793"/>
                    </a:lnTo>
                    <a:lnTo>
                      <a:pt x="670102" y="2057575"/>
                    </a:lnTo>
                    <a:lnTo>
                      <a:pt x="667396" y="2400843"/>
                    </a:lnTo>
                    <a:lnTo>
                      <a:pt x="651600" y="2775609"/>
                    </a:lnTo>
                    <a:lnTo>
                      <a:pt x="621049" y="3182882"/>
                    </a:lnTo>
                    <a:lnTo>
                      <a:pt x="574078" y="3623671"/>
                    </a:lnTo>
                    <a:lnTo>
                      <a:pt x="509022" y="4098987"/>
                    </a:lnTo>
                    <a:lnTo>
                      <a:pt x="424214" y="4609839"/>
                    </a:lnTo>
                    <a:lnTo>
                      <a:pt x="327428" y="5169981"/>
                    </a:lnTo>
                    <a:lnTo>
                      <a:pt x="244780" y="5694812"/>
                    </a:lnTo>
                    <a:lnTo>
                      <a:pt x="175360" y="6187017"/>
                    </a:lnTo>
                    <a:lnTo>
                      <a:pt x="118561" y="6647347"/>
                    </a:lnTo>
                    <a:lnTo>
                      <a:pt x="73701" y="7077035"/>
                    </a:lnTo>
                    <a:lnTo>
                      <a:pt x="40098" y="7477317"/>
                    </a:lnTo>
                    <a:lnTo>
                      <a:pt x="17068" y="7849425"/>
                    </a:lnTo>
                    <a:lnTo>
                      <a:pt x="3929" y="8194595"/>
                    </a:lnTo>
                    <a:lnTo>
                      <a:pt x="0" y="8514060"/>
                    </a:lnTo>
                    <a:lnTo>
                      <a:pt x="4596" y="8809055"/>
                    </a:lnTo>
                    <a:lnTo>
                      <a:pt x="17037" y="9080814"/>
                    </a:lnTo>
                    <a:lnTo>
                      <a:pt x="36639" y="9330570"/>
                    </a:lnTo>
                    <a:lnTo>
                      <a:pt x="62719" y="9559559"/>
                    </a:lnTo>
                    <a:lnTo>
                      <a:pt x="94596" y="9769014"/>
                    </a:lnTo>
                    <a:lnTo>
                      <a:pt x="131587" y="9960169"/>
                    </a:lnTo>
                    <a:lnTo>
                      <a:pt x="173010" y="10134259"/>
                    </a:lnTo>
                    <a:lnTo>
                      <a:pt x="218181" y="10292518"/>
                    </a:lnTo>
                    <a:lnTo>
                      <a:pt x="266419" y="10436180"/>
                    </a:lnTo>
                    <a:lnTo>
                      <a:pt x="317041" y="10566479"/>
                    </a:lnTo>
                    <a:lnTo>
                      <a:pt x="369364" y="10684649"/>
                    </a:lnTo>
                    <a:lnTo>
                      <a:pt x="484225" y="10684649"/>
                    </a:lnTo>
                    <a:lnTo>
                      <a:pt x="427668" y="10549404"/>
                    </a:lnTo>
                    <a:lnTo>
                      <a:pt x="372174" y="10405677"/>
                    </a:lnTo>
                    <a:lnTo>
                      <a:pt x="318521" y="10251924"/>
                    </a:lnTo>
                    <a:lnTo>
                      <a:pt x="267485" y="10086603"/>
                    </a:lnTo>
                    <a:lnTo>
                      <a:pt x="219842" y="9908173"/>
                    </a:lnTo>
                    <a:lnTo>
                      <a:pt x="176369" y="9715090"/>
                    </a:lnTo>
                    <a:lnTo>
                      <a:pt x="137842" y="9505814"/>
                    </a:lnTo>
                    <a:lnTo>
                      <a:pt x="105038" y="9278801"/>
                    </a:lnTo>
                    <a:lnTo>
                      <a:pt x="78733" y="9032509"/>
                    </a:lnTo>
                    <a:lnTo>
                      <a:pt x="59703" y="8765396"/>
                    </a:lnTo>
                    <a:lnTo>
                      <a:pt x="48725" y="8475921"/>
                    </a:lnTo>
                    <a:lnTo>
                      <a:pt x="46576" y="8162540"/>
                    </a:lnTo>
                    <a:lnTo>
                      <a:pt x="54031" y="7823712"/>
                    </a:lnTo>
                    <a:lnTo>
                      <a:pt x="71868" y="7457894"/>
                    </a:lnTo>
                    <a:lnTo>
                      <a:pt x="100863" y="7063544"/>
                    </a:lnTo>
                    <a:lnTo>
                      <a:pt x="141792" y="6639120"/>
                    </a:lnTo>
                    <a:lnTo>
                      <a:pt x="195431" y="6183080"/>
                    </a:lnTo>
                    <a:lnTo>
                      <a:pt x="262557" y="5693881"/>
                    </a:lnTo>
                    <a:lnTo>
                      <a:pt x="344031" y="5169497"/>
                    </a:lnTo>
                    <a:lnTo>
                      <a:pt x="440377" y="4609839"/>
                    </a:lnTo>
                    <a:lnTo>
                      <a:pt x="525984" y="4098987"/>
                    </a:lnTo>
                    <a:lnTo>
                      <a:pt x="593326" y="3623671"/>
                    </a:lnTo>
                    <a:lnTo>
                      <a:pt x="643906" y="3182882"/>
                    </a:lnTo>
                    <a:lnTo>
                      <a:pt x="679222" y="2775609"/>
                    </a:lnTo>
                    <a:lnTo>
                      <a:pt x="700775" y="2400843"/>
                    </a:lnTo>
                    <a:lnTo>
                      <a:pt x="710065" y="2057575"/>
                    </a:lnTo>
                    <a:lnTo>
                      <a:pt x="708593" y="1744793"/>
                    </a:lnTo>
                    <a:lnTo>
                      <a:pt x="697858" y="1461489"/>
                    </a:lnTo>
                    <a:lnTo>
                      <a:pt x="679360" y="1206653"/>
                    </a:lnTo>
                    <a:lnTo>
                      <a:pt x="654601" y="979274"/>
                    </a:lnTo>
                    <a:lnTo>
                      <a:pt x="625080" y="778343"/>
                    </a:lnTo>
                    <a:lnTo>
                      <a:pt x="592297" y="602850"/>
                    </a:lnTo>
                    <a:lnTo>
                      <a:pt x="557753" y="451785"/>
                    </a:lnTo>
                    <a:lnTo>
                      <a:pt x="522947" y="324139"/>
                    </a:lnTo>
                    <a:lnTo>
                      <a:pt x="489380" y="218901"/>
                    </a:lnTo>
                    <a:lnTo>
                      <a:pt x="458552" y="135062"/>
                    </a:lnTo>
                    <a:lnTo>
                      <a:pt x="431963" y="71611"/>
                    </a:lnTo>
                    <a:lnTo>
                      <a:pt x="411114" y="27540"/>
                    </a:lnTo>
                    <a:lnTo>
                      <a:pt x="397504" y="1837"/>
                    </a:lnTo>
                    <a:lnTo>
                      <a:pt x="396431" y="0"/>
                    </a:lnTo>
                    <a:close/>
                  </a:path>
                </a:pathLst>
              </a:custGeom>
              <a:solidFill>
                <a:srgbClr val="B1C952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endParaRPr/>
              </a:p>
            </p:txBody>
          </p:sp>
          <p:sp>
            <p:nvSpPr>
              <p:cNvPr id="20" name="object 17"/>
              <p:cNvSpPr/>
              <p:nvPr/>
            </p:nvSpPr>
            <p:spPr>
              <a:xfrm>
                <a:off x="1256540" y="0"/>
                <a:ext cx="371004" cy="4835031"/>
              </a:xfrm>
              <a:custGeom>
                <a:avLst/>
                <a:gdLst/>
                <a:ahLst/>
                <a:cxnLst/>
                <a:rect l="l" t="t" r="r" b="b"/>
                <a:pathLst>
                  <a:path w="371004" h="4835031">
                    <a:moveTo>
                      <a:pt x="118259" y="0"/>
                    </a:moveTo>
                    <a:lnTo>
                      <a:pt x="0" y="0"/>
                    </a:lnTo>
                    <a:lnTo>
                      <a:pt x="1082" y="1837"/>
                    </a:lnTo>
                    <a:lnTo>
                      <a:pt x="14813" y="27540"/>
                    </a:lnTo>
                    <a:lnTo>
                      <a:pt x="35855" y="71611"/>
                    </a:lnTo>
                    <a:lnTo>
                      <a:pt x="62698" y="135062"/>
                    </a:lnTo>
                    <a:lnTo>
                      <a:pt x="93833" y="218901"/>
                    </a:lnTo>
                    <a:lnTo>
                      <a:pt x="127751" y="324139"/>
                    </a:lnTo>
                    <a:lnTo>
                      <a:pt x="162943" y="451785"/>
                    </a:lnTo>
                    <a:lnTo>
                      <a:pt x="197900" y="602850"/>
                    </a:lnTo>
                    <a:lnTo>
                      <a:pt x="231113" y="778343"/>
                    </a:lnTo>
                    <a:lnTo>
                      <a:pt x="261073" y="979274"/>
                    </a:lnTo>
                    <a:lnTo>
                      <a:pt x="286271" y="1206653"/>
                    </a:lnTo>
                    <a:lnTo>
                      <a:pt x="305199" y="1461489"/>
                    </a:lnTo>
                    <a:lnTo>
                      <a:pt x="316346" y="1744793"/>
                    </a:lnTo>
                    <a:lnTo>
                      <a:pt x="318205" y="2057575"/>
                    </a:lnTo>
                    <a:lnTo>
                      <a:pt x="309265" y="2400843"/>
                    </a:lnTo>
                    <a:lnTo>
                      <a:pt x="288019" y="2775609"/>
                    </a:lnTo>
                    <a:lnTo>
                      <a:pt x="252956" y="3182882"/>
                    </a:lnTo>
                    <a:lnTo>
                      <a:pt x="202569" y="3623671"/>
                    </a:lnTo>
                    <a:lnTo>
                      <a:pt x="135348" y="4098987"/>
                    </a:lnTo>
                    <a:lnTo>
                      <a:pt x="49783" y="4609839"/>
                    </a:lnTo>
                    <a:lnTo>
                      <a:pt x="36231" y="4685551"/>
                    </a:lnTo>
                    <a:lnTo>
                      <a:pt x="20761" y="4773063"/>
                    </a:lnTo>
                    <a:lnTo>
                      <a:pt x="9934" y="4835031"/>
                    </a:lnTo>
                    <a:lnTo>
                      <a:pt x="39419" y="4820616"/>
                    </a:lnTo>
                    <a:lnTo>
                      <a:pt x="46388" y="4783626"/>
                    </a:lnTo>
                    <a:lnTo>
                      <a:pt x="77392" y="4621478"/>
                    </a:lnTo>
                    <a:lnTo>
                      <a:pt x="162809" y="4140500"/>
                    </a:lnTo>
                    <a:lnTo>
                      <a:pt x="228455" y="3711484"/>
                    </a:lnTo>
                    <a:lnTo>
                      <a:pt x="280243" y="3308593"/>
                    </a:lnTo>
                    <a:lnTo>
                      <a:pt x="319283" y="2931348"/>
                    </a:lnTo>
                    <a:lnTo>
                      <a:pt x="346683" y="2579272"/>
                    </a:lnTo>
                    <a:lnTo>
                      <a:pt x="363554" y="2251886"/>
                    </a:lnTo>
                    <a:lnTo>
                      <a:pt x="371004" y="1948713"/>
                    </a:lnTo>
                    <a:lnTo>
                      <a:pt x="370143" y="1669276"/>
                    </a:lnTo>
                    <a:lnTo>
                      <a:pt x="362081" y="1413096"/>
                    </a:lnTo>
                    <a:lnTo>
                      <a:pt x="347927" y="1179696"/>
                    </a:lnTo>
                    <a:lnTo>
                      <a:pt x="328790" y="968598"/>
                    </a:lnTo>
                    <a:lnTo>
                      <a:pt x="305780" y="779325"/>
                    </a:lnTo>
                    <a:lnTo>
                      <a:pt x="280006" y="611399"/>
                    </a:lnTo>
                    <a:lnTo>
                      <a:pt x="252577" y="464341"/>
                    </a:lnTo>
                    <a:lnTo>
                      <a:pt x="224604" y="337675"/>
                    </a:lnTo>
                    <a:lnTo>
                      <a:pt x="197194" y="230923"/>
                    </a:lnTo>
                    <a:lnTo>
                      <a:pt x="171459" y="143606"/>
                    </a:lnTo>
                    <a:lnTo>
                      <a:pt x="148507" y="75247"/>
                    </a:lnTo>
                    <a:lnTo>
                      <a:pt x="129448" y="25369"/>
                    </a:lnTo>
                    <a:lnTo>
                      <a:pt x="118259" y="0"/>
                    </a:lnTo>
                    <a:close/>
                  </a:path>
                </a:pathLst>
              </a:custGeom>
              <a:solidFill>
                <a:srgbClr val="9DD4D9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endParaRPr/>
              </a:p>
            </p:txBody>
          </p:sp>
          <p:sp>
            <p:nvSpPr>
              <p:cNvPr id="21" name="object 18"/>
              <p:cNvSpPr/>
              <p:nvPr/>
            </p:nvSpPr>
            <p:spPr>
              <a:xfrm>
                <a:off x="743037" y="4835621"/>
                <a:ext cx="462663" cy="5849028"/>
              </a:xfrm>
              <a:custGeom>
                <a:avLst/>
                <a:gdLst/>
                <a:ahLst/>
                <a:cxnLst/>
                <a:rect l="l" t="t" r="r" b="b"/>
                <a:pathLst>
                  <a:path w="462663" h="5849028">
                    <a:moveTo>
                      <a:pt x="462663" y="0"/>
                    </a:moveTo>
                    <a:lnTo>
                      <a:pt x="429292" y="25927"/>
                    </a:lnTo>
                    <a:lnTo>
                      <a:pt x="318158" y="640305"/>
                    </a:lnTo>
                    <a:lnTo>
                      <a:pt x="226140" y="1212680"/>
                    </a:lnTo>
                    <a:lnTo>
                      <a:pt x="151890" y="1744383"/>
                    </a:lnTo>
                    <a:lnTo>
                      <a:pt x="94061" y="2236742"/>
                    </a:lnTo>
                    <a:lnTo>
                      <a:pt x="51305" y="2691088"/>
                    </a:lnTo>
                    <a:lnTo>
                      <a:pt x="22275" y="3108751"/>
                    </a:lnTo>
                    <a:lnTo>
                      <a:pt x="5622" y="3491061"/>
                    </a:lnTo>
                    <a:lnTo>
                      <a:pt x="0" y="3839347"/>
                    </a:lnTo>
                    <a:lnTo>
                      <a:pt x="4060" y="4154939"/>
                    </a:lnTo>
                    <a:lnTo>
                      <a:pt x="16455" y="4439168"/>
                    </a:lnTo>
                    <a:lnTo>
                      <a:pt x="35838" y="4693363"/>
                    </a:lnTo>
                    <a:lnTo>
                      <a:pt x="60861" y="4918854"/>
                    </a:lnTo>
                    <a:lnTo>
                      <a:pt x="90177" y="5116971"/>
                    </a:lnTo>
                    <a:lnTo>
                      <a:pt x="122437" y="5289044"/>
                    </a:lnTo>
                    <a:lnTo>
                      <a:pt x="156294" y="5436403"/>
                    </a:lnTo>
                    <a:lnTo>
                      <a:pt x="190401" y="5560377"/>
                    </a:lnTo>
                    <a:lnTo>
                      <a:pt x="223410" y="5662297"/>
                    </a:lnTo>
                    <a:lnTo>
                      <a:pt x="253973" y="5743492"/>
                    </a:lnTo>
                    <a:lnTo>
                      <a:pt x="280743" y="5805292"/>
                    </a:lnTo>
                    <a:lnTo>
                      <a:pt x="302373" y="5849028"/>
                    </a:lnTo>
                    <a:lnTo>
                      <a:pt x="431484" y="5849028"/>
                    </a:lnTo>
                    <a:lnTo>
                      <a:pt x="408678" y="5802894"/>
                    </a:lnTo>
                    <a:lnTo>
                      <a:pt x="379945" y="5737515"/>
                    </a:lnTo>
                    <a:lnTo>
                      <a:pt x="346701" y="5651776"/>
                    </a:lnTo>
                    <a:lnTo>
                      <a:pt x="310360" y="5544564"/>
                    </a:lnTo>
                    <a:lnTo>
                      <a:pt x="272337" y="5414765"/>
                    </a:lnTo>
                    <a:lnTo>
                      <a:pt x="234049" y="5261266"/>
                    </a:lnTo>
                    <a:lnTo>
                      <a:pt x="196910" y="5082952"/>
                    </a:lnTo>
                    <a:lnTo>
                      <a:pt x="162336" y="4878710"/>
                    </a:lnTo>
                    <a:lnTo>
                      <a:pt x="131742" y="4647426"/>
                    </a:lnTo>
                    <a:lnTo>
                      <a:pt x="106543" y="4387986"/>
                    </a:lnTo>
                    <a:lnTo>
                      <a:pt x="88155" y="4099277"/>
                    </a:lnTo>
                    <a:lnTo>
                      <a:pt x="77992" y="3780185"/>
                    </a:lnTo>
                    <a:lnTo>
                      <a:pt x="77471" y="3429595"/>
                    </a:lnTo>
                    <a:lnTo>
                      <a:pt x="88007" y="3046395"/>
                    </a:lnTo>
                    <a:lnTo>
                      <a:pt x="111014" y="2629471"/>
                    </a:lnTo>
                    <a:lnTo>
                      <a:pt x="147908" y="2177708"/>
                    </a:lnTo>
                    <a:lnTo>
                      <a:pt x="200105" y="1689993"/>
                    </a:lnTo>
                    <a:lnTo>
                      <a:pt x="269020" y="1165213"/>
                    </a:lnTo>
                    <a:lnTo>
                      <a:pt x="356067" y="602253"/>
                    </a:lnTo>
                    <a:lnTo>
                      <a:pt x="462663" y="0"/>
                    </a:lnTo>
                    <a:close/>
                  </a:path>
                </a:pathLst>
              </a:custGeom>
              <a:solidFill>
                <a:srgbClr val="9DD4D9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endParaRPr/>
              </a:p>
            </p:txBody>
          </p:sp>
        </p:grp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95250" y="4873718"/>
            <a:ext cx="3041475" cy="472437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2600" kern="1200" dirty="0">
                <a:latin typeface="Bookman Old Style" pitchFamily="18" charset="0"/>
              </a:rPr>
              <a:t>Leandro </a:t>
            </a:r>
            <a:r>
              <a:rPr lang="en-US" sz="2600" kern="1200" dirty="0" smtClean="0">
                <a:latin typeface="Bookman Old Style" pitchFamily="18" charset="0"/>
              </a:rPr>
              <a:t>Diniz</a:t>
            </a:r>
            <a:endParaRPr lang="en-US" sz="2600" kern="1200" dirty="0" smtClean="0">
              <a:latin typeface="Bookman Old Style" pitchFamily="18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27784" y="2276872"/>
            <a:ext cx="5273724" cy="2285241"/>
          </a:xfrm>
        </p:spPr>
        <p:txBody>
          <a:bodyPr/>
          <a:lstStyle/>
          <a:p>
            <a:pPr eaLnBrk="1" hangingPunct="1"/>
            <a:r>
              <a:rPr lang="pt-BR" sz="5000" i="1" kern="1200" dirty="0">
                <a:solidFill>
                  <a:schemeClr val="bg1"/>
                </a:solidFill>
                <a:latin typeface="Bookman Old Style" pitchFamily="18" charset="0"/>
                <a:ea typeface="+mn-ea"/>
                <a:cs typeface="+mn-cs"/>
              </a:rPr>
              <a:t>Razoes para implementar SAP com </a:t>
            </a:r>
            <a:r>
              <a:rPr lang="pt-BR" sz="5000" i="1" kern="1200" dirty="0" smtClean="0">
                <a:solidFill>
                  <a:schemeClr val="bg1"/>
                </a:solidFill>
                <a:latin typeface="Bookman Old Style" pitchFamily="18" charset="0"/>
                <a:ea typeface="+mn-ea"/>
                <a:cs typeface="+mn-cs"/>
              </a:rPr>
              <a:t>BPM</a:t>
            </a:r>
            <a:endParaRPr lang="en-US" sz="5000" i="1" kern="1200" dirty="0">
              <a:solidFill>
                <a:schemeClr val="bg1"/>
              </a:solidFill>
              <a:latin typeface="Bookman Old Style" pitchFamily="18" charset="0"/>
              <a:ea typeface="+mn-ea"/>
              <a:cs typeface="+mn-cs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144" y="764704"/>
            <a:ext cx="4902200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45" name="AutoShape 21"/>
          <p:cNvSpPr>
            <a:spLocks noChangeArrowheads="1"/>
          </p:cNvSpPr>
          <p:nvPr/>
        </p:nvSpPr>
        <p:spPr bwMode="auto">
          <a:xfrm>
            <a:off x="457200" y="990600"/>
            <a:ext cx="4027488" cy="533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tint val="83922"/>
                  <a:invGamma/>
                </a:schemeClr>
              </a:gs>
            </a:gsLst>
            <a:lin ang="5400000" scaled="1"/>
          </a:gradFill>
          <a:ln w="9525" algn="ctr">
            <a:noFill/>
            <a:round/>
            <a:headEnd type="none" w="sm" len="sm"/>
            <a:tailEnd type="none" w="sm" len="sm"/>
          </a:ln>
          <a:effectLst/>
        </p:spPr>
        <p:txBody>
          <a:bodyPr tIns="0" bIns="0" anchor="ctr"/>
          <a:lstStyle/>
          <a:p>
            <a:pPr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4066B2"/>
              </a:buClr>
              <a:buSzPct val="65000"/>
              <a:buFont typeface="Monotype Sorts" pitchFamily="2" charset="2"/>
              <a:buNone/>
              <a:defRPr/>
            </a:pPr>
            <a:r>
              <a:rPr lang="pt-BR" sz="1000" b="1" i="1" dirty="0">
                <a:solidFill>
                  <a:srgbClr val="000000"/>
                </a:solidFill>
              </a:rPr>
              <a:t>Eis alguns pontos a considerar ao optar  por uma implementação SAP com a visão de BPM </a:t>
            </a:r>
          </a:p>
          <a:p>
            <a:pPr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4066B2"/>
              </a:buClr>
              <a:buSzPct val="65000"/>
              <a:buFont typeface="Monotype Sorts" pitchFamily="2" charset="2"/>
              <a:buNone/>
              <a:defRPr/>
            </a:pPr>
            <a:endParaRPr lang="pt-BR" sz="1000" b="1" i="1" dirty="0">
              <a:solidFill>
                <a:srgbClr val="000000"/>
              </a:solidFill>
            </a:endParaRPr>
          </a:p>
        </p:txBody>
      </p:sp>
      <p:sp>
        <p:nvSpPr>
          <p:cNvPr id="2150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Razões para implementar projetos SAP com a Visão BPM</a:t>
            </a:r>
          </a:p>
        </p:txBody>
      </p:sp>
      <p:sp>
        <p:nvSpPr>
          <p:cNvPr id="21507" name="AutoShape 23"/>
          <p:cNvSpPr>
            <a:spLocks noChangeArrowheads="1"/>
          </p:cNvSpPr>
          <p:nvPr/>
        </p:nvSpPr>
        <p:spPr bwMode="auto">
          <a:xfrm>
            <a:off x="609600" y="1371600"/>
            <a:ext cx="7927975" cy="533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 algn="ctr">
            <a:noFill/>
            <a:round/>
            <a:headEnd type="none" w="sm" len="sm"/>
            <a:tailEnd type="none" w="sm" len="sm"/>
          </a:ln>
        </p:spPr>
        <p:txBody>
          <a:bodyPr tIns="0" bIns="0" anchor="ctr"/>
          <a:lstStyle/>
          <a:p>
            <a:pPr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4066B2"/>
              </a:buClr>
              <a:buSzPct val="65000"/>
              <a:buFont typeface="Monotype Sorts"/>
              <a:buNone/>
            </a:pPr>
            <a:r>
              <a:rPr lang="pt-BR">
                <a:solidFill>
                  <a:srgbClr val="FFFFFF"/>
                </a:solidFill>
                <a:cs typeface="Arial" charset="0"/>
              </a:rPr>
              <a:t>BPM traz amplo entendimento de negócio e de escopo</a:t>
            </a:r>
          </a:p>
        </p:txBody>
      </p:sp>
      <p:sp>
        <p:nvSpPr>
          <p:cNvPr id="53" name="AutoShape 23"/>
          <p:cNvSpPr>
            <a:spLocks noChangeArrowheads="1"/>
          </p:cNvSpPr>
          <p:nvPr/>
        </p:nvSpPr>
        <p:spPr bwMode="auto">
          <a:xfrm>
            <a:off x="1219200" y="1905000"/>
            <a:ext cx="7318375" cy="762000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 w="9525" algn="ctr">
            <a:noFill/>
            <a:round/>
            <a:headEnd type="none" w="sm" len="sm"/>
            <a:tailEnd type="none" w="sm" len="sm"/>
          </a:ln>
          <a:effectLst/>
        </p:spPr>
        <p:txBody>
          <a:bodyPr tIns="0" bIns="0" anchor="ctr"/>
          <a:lstStyle/>
          <a:p>
            <a:pPr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4066B2"/>
              </a:buClr>
              <a:buSzPct val="65000"/>
              <a:defRPr/>
            </a:pPr>
            <a:r>
              <a:rPr lang="pt-BR" sz="1400" b="1" dirty="0">
                <a:solidFill>
                  <a:srgbClr val="FFFFFF"/>
                </a:solidFill>
                <a:cs typeface="Arial" charset="0"/>
              </a:rPr>
              <a:t>Porquê: </a:t>
            </a:r>
            <a:r>
              <a:rPr lang="pt-BR" sz="1400" dirty="0">
                <a:solidFill>
                  <a:srgbClr val="FFFFFF"/>
                </a:solidFill>
                <a:cs typeface="Arial" charset="0"/>
              </a:rPr>
              <a:t>O entendimento do negócio durante a implementação gera grande retrabalho e perda  de velocidade, a visão BPM traz o entendimento de todo o negócio antes do projeto começar.</a:t>
            </a:r>
          </a:p>
        </p:txBody>
      </p:sp>
      <p:sp>
        <p:nvSpPr>
          <p:cNvPr id="21509" name="AutoShape 23"/>
          <p:cNvSpPr>
            <a:spLocks noChangeArrowheads="1"/>
          </p:cNvSpPr>
          <p:nvPr/>
        </p:nvSpPr>
        <p:spPr bwMode="auto">
          <a:xfrm>
            <a:off x="609600" y="3048000"/>
            <a:ext cx="7927975" cy="533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 algn="ctr">
            <a:noFill/>
            <a:round/>
            <a:headEnd type="none" w="sm" len="sm"/>
            <a:tailEnd type="none" w="sm" len="sm"/>
          </a:ln>
        </p:spPr>
        <p:txBody>
          <a:bodyPr tIns="0" bIns="0" anchor="ctr"/>
          <a:lstStyle/>
          <a:p>
            <a:pPr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4066B2"/>
              </a:buClr>
              <a:buSzPct val="65000"/>
              <a:buFont typeface="Monotype Sorts"/>
              <a:buNone/>
            </a:pPr>
            <a:r>
              <a:rPr lang="pt-BR">
                <a:solidFill>
                  <a:srgbClr val="FFFFFF"/>
                </a:solidFill>
                <a:cs typeface="Arial" charset="0"/>
              </a:rPr>
              <a:t>Utilização do BPR (Repositório de Processos da SAP)</a:t>
            </a:r>
          </a:p>
        </p:txBody>
      </p:sp>
      <p:sp>
        <p:nvSpPr>
          <p:cNvPr id="61" name="AutoShape 23"/>
          <p:cNvSpPr>
            <a:spLocks noChangeArrowheads="1"/>
          </p:cNvSpPr>
          <p:nvPr/>
        </p:nvSpPr>
        <p:spPr bwMode="auto">
          <a:xfrm>
            <a:off x="1219200" y="3581400"/>
            <a:ext cx="7318375" cy="685800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 w="9525" algn="ctr">
            <a:noFill/>
            <a:round/>
            <a:headEnd type="none" w="sm" len="sm"/>
            <a:tailEnd type="none" w="sm" len="sm"/>
          </a:ln>
          <a:effectLst/>
        </p:spPr>
        <p:txBody>
          <a:bodyPr tIns="0" bIns="0" anchor="ctr"/>
          <a:lstStyle/>
          <a:p>
            <a:pPr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4066B2"/>
              </a:buClr>
              <a:buSzPct val="65000"/>
              <a:buFont typeface="Monotype Sorts" pitchFamily="2" charset="2"/>
              <a:buNone/>
              <a:defRPr/>
            </a:pPr>
            <a:r>
              <a:rPr lang="pt-BR" sz="1400" b="1" dirty="0">
                <a:solidFill>
                  <a:srgbClr val="FFFFFF"/>
                </a:solidFill>
                <a:cs typeface="Arial" charset="0"/>
              </a:rPr>
              <a:t>Porquê:</a:t>
            </a:r>
            <a:r>
              <a:rPr lang="pt-BR" sz="1400" dirty="0">
                <a:solidFill>
                  <a:srgbClr val="FFFFFF"/>
                </a:solidFill>
                <a:cs typeface="Arial" charset="0"/>
              </a:rPr>
              <a:t> Os processos, transações, códigos IMG de configuração, perfis de utilização e unidades organizacionais podem ser utilizados a partir do repositório SAP como acelerador para definições padrões que serão utilizadas no ambiente de implementação.</a:t>
            </a:r>
            <a:endParaRPr lang="pt-BR" sz="14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1511" name="AutoShape 23"/>
          <p:cNvSpPr>
            <a:spLocks noChangeArrowheads="1"/>
          </p:cNvSpPr>
          <p:nvPr/>
        </p:nvSpPr>
        <p:spPr bwMode="auto">
          <a:xfrm>
            <a:off x="609600" y="4800600"/>
            <a:ext cx="7927975" cy="533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 algn="ctr">
            <a:noFill/>
            <a:round/>
            <a:headEnd type="none" w="sm" len="sm"/>
            <a:tailEnd type="none" w="sm" len="sm"/>
          </a:ln>
        </p:spPr>
        <p:txBody>
          <a:bodyPr tIns="0" bIns="0" anchor="ctr"/>
          <a:lstStyle/>
          <a:p>
            <a:pPr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4066B2"/>
              </a:buClr>
              <a:buSzPct val="65000"/>
              <a:buFont typeface="Monotype Sorts"/>
              <a:buNone/>
            </a:pPr>
            <a:r>
              <a:rPr lang="pt-BR">
                <a:solidFill>
                  <a:srgbClr val="FFFFFF"/>
                </a:solidFill>
                <a:cs typeface="Arial" charset="0"/>
              </a:rPr>
              <a:t>Aderência do negócio do cliente com os processos standard da SAP </a:t>
            </a:r>
          </a:p>
        </p:txBody>
      </p:sp>
      <p:sp>
        <p:nvSpPr>
          <p:cNvPr id="63" name="AutoShape 23"/>
          <p:cNvSpPr>
            <a:spLocks noChangeArrowheads="1"/>
          </p:cNvSpPr>
          <p:nvPr/>
        </p:nvSpPr>
        <p:spPr bwMode="auto">
          <a:xfrm>
            <a:off x="1219200" y="5334000"/>
            <a:ext cx="7318375" cy="685800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 w="9525" algn="ctr">
            <a:noFill/>
            <a:round/>
            <a:headEnd type="none" w="sm" len="sm"/>
            <a:tailEnd type="none" w="sm" len="sm"/>
          </a:ln>
          <a:effectLst/>
        </p:spPr>
        <p:txBody>
          <a:bodyPr tIns="0" bIns="0" anchor="ctr"/>
          <a:lstStyle/>
          <a:p>
            <a:pPr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4066B2"/>
              </a:buClr>
              <a:buSzPct val="65000"/>
              <a:buFont typeface="Monotype Sorts" pitchFamily="2" charset="2"/>
              <a:buNone/>
              <a:defRPr/>
            </a:pPr>
            <a:r>
              <a:rPr lang="pt-BR" sz="1400" b="1" dirty="0">
                <a:solidFill>
                  <a:srgbClr val="FFFFFF"/>
                </a:solidFill>
                <a:cs typeface="Arial" charset="0"/>
              </a:rPr>
              <a:t>Porquê:</a:t>
            </a:r>
            <a:r>
              <a:rPr lang="pt-BR" sz="1400" dirty="0">
                <a:solidFill>
                  <a:srgbClr val="FFFFFF"/>
                </a:solidFill>
                <a:cs typeface="Arial" charset="0"/>
              </a:rPr>
              <a:t>Aderência e incorporação dos processos  do cliente com os processos standard da SAP, afim de que o cliente já incorpore ao seu negócios  as funcionalidades standard do SAP que poderão ser utilizadas para a implementação.</a:t>
            </a:r>
            <a:endParaRPr lang="pt-BR" sz="1400" b="1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34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45" name="AutoShape 21"/>
          <p:cNvSpPr>
            <a:spLocks noChangeArrowheads="1"/>
          </p:cNvSpPr>
          <p:nvPr/>
        </p:nvSpPr>
        <p:spPr bwMode="auto">
          <a:xfrm>
            <a:off x="457200" y="990600"/>
            <a:ext cx="4027488" cy="533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tint val="83922"/>
                  <a:invGamma/>
                </a:schemeClr>
              </a:gs>
            </a:gsLst>
            <a:lin ang="5400000" scaled="1"/>
          </a:gradFill>
          <a:ln w="9525" algn="ctr">
            <a:noFill/>
            <a:round/>
            <a:headEnd type="none" w="sm" len="sm"/>
            <a:tailEnd type="none" w="sm" len="sm"/>
          </a:ln>
          <a:effectLst/>
        </p:spPr>
        <p:txBody>
          <a:bodyPr tIns="0" bIns="0" anchor="ctr"/>
          <a:lstStyle/>
          <a:p>
            <a:pPr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4066B2"/>
              </a:buClr>
              <a:buSzPct val="65000"/>
              <a:buFont typeface="Monotype Sorts" pitchFamily="2" charset="2"/>
              <a:buNone/>
              <a:defRPr/>
            </a:pPr>
            <a:r>
              <a:rPr lang="pt-BR" sz="1000" b="1" i="1" dirty="0">
                <a:solidFill>
                  <a:srgbClr val="000000"/>
                </a:solidFill>
              </a:rPr>
              <a:t>Eis alguns pontos a considerar ao optar  por uma implementação SAP com a visão de BPM </a:t>
            </a:r>
          </a:p>
          <a:p>
            <a:pPr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4066B2"/>
              </a:buClr>
              <a:buSzPct val="65000"/>
              <a:buFont typeface="Monotype Sorts" pitchFamily="2" charset="2"/>
              <a:buNone/>
              <a:defRPr/>
            </a:pPr>
            <a:endParaRPr lang="pt-BR" sz="1000" b="1" i="1" dirty="0">
              <a:solidFill>
                <a:srgbClr val="000000"/>
              </a:solidFill>
            </a:endParaRPr>
          </a:p>
        </p:txBody>
      </p:sp>
      <p:sp>
        <p:nvSpPr>
          <p:cNvPr id="2253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Razões para implementar projetos SAP com a Visão BPM</a:t>
            </a:r>
          </a:p>
        </p:txBody>
      </p:sp>
      <p:sp>
        <p:nvSpPr>
          <p:cNvPr id="22531" name="AutoShape 23"/>
          <p:cNvSpPr>
            <a:spLocks noChangeArrowheads="1"/>
          </p:cNvSpPr>
          <p:nvPr/>
        </p:nvSpPr>
        <p:spPr bwMode="auto">
          <a:xfrm>
            <a:off x="609600" y="1371600"/>
            <a:ext cx="7927975" cy="533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 algn="ctr">
            <a:noFill/>
            <a:round/>
            <a:headEnd type="none" w="sm" len="sm"/>
            <a:tailEnd type="none" w="sm" len="sm"/>
          </a:ln>
        </p:spPr>
        <p:txBody>
          <a:bodyPr tIns="0" bIns="0" anchor="ctr"/>
          <a:lstStyle/>
          <a:p>
            <a:pPr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4066B2"/>
              </a:buClr>
              <a:buSzPct val="65000"/>
              <a:buFont typeface="Monotype Sorts"/>
              <a:buNone/>
            </a:pPr>
            <a:r>
              <a:rPr lang="pt-BR">
                <a:solidFill>
                  <a:srgbClr val="FFFFFF"/>
                </a:solidFill>
                <a:cs typeface="Arial" charset="0"/>
              </a:rPr>
              <a:t>Sincronização dos processos </a:t>
            </a:r>
          </a:p>
        </p:txBody>
      </p:sp>
      <p:sp>
        <p:nvSpPr>
          <p:cNvPr id="53" name="AutoShape 23"/>
          <p:cNvSpPr>
            <a:spLocks noChangeArrowheads="1"/>
          </p:cNvSpPr>
          <p:nvPr/>
        </p:nvSpPr>
        <p:spPr bwMode="auto">
          <a:xfrm>
            <a:off x="1219200" y="1905000"/>
            <a:ext cx="7318375" cy="1143000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 w="9525" algn="ctr">
            <a:noFill/>
            <a:round/>
            <a:headEnd type="none" w="sm" len="sm"/>
            <a:tailEnd type="none" w="sm" len="sm"/>
          </a:ln>
          <a:effectLst/>
        </p:spPr>
        <p:txBody>
          <a:bodyPr tIns="0" bIns="0" anchor="ctr"/>
          <a:lstStyle/>
          <a:p>
            <a:pPr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4066B2"/>
              </a:buClr>
              <a:buSzPct val="65000"/>
              <a:buFont typeface="Monotype Sorts" pitchFamily="2" charset="2"/>
              <a:buNone/>
              <a:defRPr/>
            </a:pPr>
            <a:r>
              <a:rPr lang="pt-BR" sz="1400" b="1" dirty="0">
                <a:solidFill>
                  <a:srgbClr val="FFFFFF"/>
                </a:solidFill>
                <a:cs typeface="Arial" charset="0"/>
              </a:rPr>
              <a:t>Porquê:</a:t>
            </a:r>
            <a:r>
              <a:rPr lang="pt-BR" sz="1400" dirty="0">
                <a:solidFill>
                  <a:srgbClr val="FFFFFF"/>
                </a:solidFill>
                <a:cs typeface="Arial" charset="0"/>
              </a:rPr>
              <a:t> Sincronização dos processos do cliente com o Solution Manager e com o conteúdo de configuração referência SAP. O que permite criar uma camada de entendimento de negócio (</a:t>
            </a:r>
            <a:r>
              <a:rPr lang="pt-BR" sz="1400" b="1" i="1" dirty="0">
                <a:solidFill>
                  <a:srgbClr val="FFFFFF"/>
                </a:solidFill>
                <a:cs typeface="Arial" charset="0"/>
              </a:rPr>
              <a:t>desde os cenários, processos, atividades, transações, elementos organizacionais, system </a:t>
            </a:r>
            <a:r>
              <a:rPr lang="pt-BR" sz="1400" b="1" i="1" dirty="0" err="1">
                <a:solidFill>
                  <a:srgbClr val="FFFFFF"/>
                </a:solidFill>
                <a:cs typeface="Arial" charset="0"/>
              </a:rPr>
              <a:t>landscape</a:t>
            </a:r>
            <a:r>
              <a:rPr lang="pt-BR" sz="1400" b="1" i="1" dirty="0">
                <a:solidFill>
                  <a:srgbClr val="FFFFFF"/>
                </a:solidFill>
                <a:cs typeface="Arial" charset="0"/>
              </a:rPr>
              <a:t>, documentação de implementação</a:t>
            </a:r>
            <a:r>
              <a:rPr lang="pt-BR" sz="1400" dirty="0">
                <a:solidFill>
                  <a:srgbClr val="FFFFFF"/>
                </a:solidFill>
                <a:cs typeface="Arial" charset="0"/>
              </a:rPr>
              <a:t>) a ser utilizada durante todos a s fases da implementação.</a:t>
            </a:r>
          </a:p>
        </p:txBody>
      </p:sp>
      <p:sp>
        <p:nvSpPr>
          <p:cNvPr id="22533" name="AutoShape 23"/>
          <p:cNvSpPr>
            <a:spLocks noChangeArrowheads="1"/>
          </p:cNvSpPr>
          <p:nvPr/>
        </p:nvSpPr>
        <p:spPr bwMode="auto">
          <a:xfrm>
            <a:off x="609600" y="3352800"/>
            <a:ext cx="7927975" cy="533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 algn="ctr">
            <a:noFill/>
            <a:round/>
            <a:headEnd type="none" w="sm" len="sm"/>
            <a:tailEnd type="none" w="sm" len="sm"/>
          </a:ln>
        </p:spPr>
        <p:txBody>
          <a:bodyPr tIns="0" bIns="0" anchor="ctr"/>
          <a:lstStyle/>
          <a:p>
            <a:pPr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4066B2"/>
              </a:buClr>
              <a:buSzPct val="65000"/>
              <a:buFont typeface="Monotype Sorts"/>
              <a:buNone/>
            </a:pPr>
            <a:r>
              <a:rPr lang="pt-BR">
                <a:solidFill>
                  <a:srgbClr val="FFFFFF"/>
                </a:solidFill>
                <a:cs typeface="Arial" charset="0"/>
              </a:rPr>
              <a:t>Configuração a partir do entendimento do negócio</a:t>
            </a:r>
          </a:p>
        </p:txBody>
      </p:sp>
      <p:sp>
        <p:nvSpPr>
          <p:cNvPr id="63" name="AutoShape 23"/>
          <p:cNvSpPr>
            <a:spLocks noChangeArrowheads="1"/>
          </p:cNvSpPr>
          <p:nvPr/>
        </p:nvSpPr>
        <p:spPr bwMode="auto">
          <a:xfrm>
            <a:off x="1216025" y="3886200"/>
            <a:ext cx="7318375" cy="533400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 w="9525" algn="ctr">
            <a:noFill/>
            <a:round/>
            <a:headEnd type="none" w="sm" len="sm"/>
            <a:tailEnd type="none" w="sm" len="sm"/>
          </a:ln>
          <a:effectLst/>
        </p:spPr>
        <p:txBody>
          <a:bodyPr tIns="0" bIns="0" anchor="ctr"/>
          <a:lstStyle/>
          <a:p>
            <a:pPr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4066B2"/>
              </a:buClr>
              <a:buSzPct val="65000"/>
              <a:buFont typeface="Monotype Sorts" pitchFamily="2" charset="2"/>
              <a:buNone/>
              <a:defRPr/>
            </a:pPr>
            <a:r>
              <a:rPr lang="pt-BR" sz="1400" b="1" dirty="0">
                <a:solidFill>
                  <a:srgbClr val="FFFFFF"/>
                </a:solidFill>
                <a:cs typeface="Arial" charset="0"/>
              </a:rPr>
              <a:t>Porquê: </a:t>
            </a:r>
            <a:r>
              <a:rPr lang="pt-BR" sz="1400" dirty="0">
                <a:solidFill>
                  <a:srgbClr val="FFFFFF"/>
                </a:solidFill>
                <a:cs typeface="Arial" charset="0"/>
              </a:rPr>
              <a:t>Configuração da solução a partir do entendimento do negócio, eliminando ou atenuando a visão unicamente funcional (baseado em módulos e transações).</a:t>
            </a:r>
            <a:endParaRPr lang="pt-BR" sz="14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2535" name="AutoShape 23"/>
          <p:cNvSpPr>
            <a:spLocks noChangeArrowheads="1"/>
          </p:cNvSpPr>
          <p:nvPr/>
        </p:nvSpPr>
        <p:spPr bwMode="auto">
          <a:xfrm>
            <a:off x="609600" y="4724400"/>
            <a:ext cx="7927975" cy="533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 algn="ctr">
            <a:noFill/>
            <a:round/>
            <a:headEnd type="none" w="sm" len="sm"/>
            <a:tailEnd type="none" w="sm" len="sm"/>
          </a:ln>
        </p:spPr>
        <p:txBody>
          <a:bodyPr tIns="0" bIns="0" anchor="ctr"/>
          <a:lstStyle/>
          <a:p>
            <a:pPr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4066B2"/>
              </a:buClr>
              <a:buSzPct val="65000"/>
              <a:buFont typeface="Monotype Sorts"/>
              <a:buNone/>
            </a:pPr>
            <a:r>
              <a:rPr lang="pt-BR">
                <a:solidFill>
                  <a:srgbClr val="FFFFFF"/>
                </a:solidFill>
                <a:cs typeface="Arial" charset="0"/>
              </a:rPr>
              <a:t>Execução das testes e transações a partir do negócio</a:t>
            </a:r>
          </a:p>
        </p:txBody>
      </p:sp>
      <p:sp>
        <p:nvSpPr>
          <p:cNvPr id="65" name="AutoShape 23"/>
          <p:cNvSpPr>
            <a:spLocks noChangeArrowheads="1"/>
          </p:cNvSpPr>
          <p:nvPr/>
        </p:nvSpPr>
        <p:spPr bwMode="auto">
          <a:xfrm>
            <a:off x="1219200" y="5257800"/>
            <a:ext cx="7318375" cy="533400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 w="9525" algn="ctr">
            <a:noFill/>
            <a:round/>
            <a:headEnd type="none" w="sm" len="sm"/>
            <a:tailEnd type="none" w="sm" len="sm"/>
          </a:ln>
          <a:effectLst/>
        </p:spPr>
        <p:txBody>
          <a:bodyPr tIns="0" bIns="0" anchor="ctr"/>
          <a:lstStyle/>
          <a:p>
            <a:pPr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4066B2"/>
              </a:buClr>
              <a:buSzPct val="65000"/>
              <a:buFont typeface="Monotype Sorts" pitchFamily="2" charset="2"/>
              <a:buNone/>
              <a:defRPr/>
            </a:pPr>
            <a:r>
              <a:rPr lang="pt-BR" sz="1400" b="1" dirty="0">
                <a:solidFill>
                  <a:srgbClr val="FFFFFF"/>
                </a:solidFill>
                <a:cs typeface="Arial" charset="0"/>
              </a:rPr>
              <a:t>Porquê:</a:t>
            </a:r>
            <a:r>
              <a:rPr lang="pt-BR" sz="1400" dirty="0">
                <a:solidFill>
                  <a:srgbClr val="FFFFFF"/>
                </a:solidFill>
                <a:cs typeface="Arial" charset="0"/>
              </a:rPr>
              <a:t> Os testes e transações podem ser executados a partir dos processos definidos,  configurados  e presentes no escopo.</a:t>
            </a:r>
            <a:endParaRPr lang="pt-BR" sz="1400" b="1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97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45" name="AutoShape 21"/>
          <p:cNvSpPr>
            <a:spLocks noChangeArrowheads="1"/>
          </p:cNvSpPr>
          <p:nvPr/>
        </p:nvSpPr>
        <p:spPr bwMode="auto">
          <a:xfrm>
            <a:off x="457200" y="990600"/>
            <a:ext cx="4027488" cy="533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tint val="83922"/>
                  <a:invGamma/>
                </a:schemeClr>
              </a:gs>
            </a:gsLst>
            <a:lin ang="5400000" scaled="1"/>
          </a:gradFill>
          <a:ln w="9525" algn="ctr">
            <a:noFill/>
            <a:round/>
            <a:headEnd type="none" w="sm" len="sm"/>
            <a:tailEnd type="none" w="sm" len="sm"/>
          </a:ln>
          <a:effectLst/>
        </p:spPr>
        <p:txBody>
          <a:bodyPr tIns="0" bIns="0" anchor="ctr"/>
          <a:lstStyle/>
          <a:p>
            <a:pPr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4066B2"/>
              </a:buClr>
              <a:buSzPct val="65000"/>
              <a:buFont typeface="Monotype Sorts" pitchFamily="2" charset="2"/>
              <a:buNone/>
              <a:defRPr/>
            </a:pPr>
            <a:r>
              <a:rPr lang="pt-BR" sz="1000" b="1" i="1" dirty="0">
                <a:solidFill>
                  <a:srgbClr val="000000"/>
                </a:solidFill>
              </a:rPr>
              <a:t>Eis alguns pontos a considerar ao optar  por uma implementação SAP com a visão de BPM </a:t>
            </a:r>
          </a:p>
          <a:p>
            <a:pPr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4066B2"/>
              </a:buClr>
              <a:buSzPct val="65000"/>
              <a:buFont typeface="Monotype Sorts" pitchFamily="2" charset="2"/>
              <a:buNone/>
              <a:defRPr/>
            </a:pPr>
            <a:endParaRPr lang="pt-BR" sz="1000" b="1" i="1" dirty="0">
              <a:solidFill>
                <a:srgbClr val="000000"/>
              </a:solidFill>
            </a:endParaRPr>
          </a:p>
        </p:txBody>
      </p:sp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Razões para implementar projetos SAP com a Visão BPM</a:t>
            </a:r>
          </a:p>
        </p:txBody>
      </p:sp>
      <p:sp>
        <p:nvSpPr>
          <p:cNvPr id="23555" name="AutoShape 23"/>
          <p:cNvSpPr>
            <a:spLocks noChangeArrowheads="1"/>
          </p:cNvSpPr>
          <p:nvPr/>
        </p:nvSpPr>
        <p:spPr bwMode="auto">
          <a:xfrm>
            <a:off x="609600" y="1371600"/>
            <a:ext cx="7927975" cy="533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 algn="ctr">
            <a:noFill/>
            <a:round/>
            <a:headEnd type="none" w="sm" len="sm"/>
            <a:tailEnd type="none" w="sm" len="sm"/>
          </a:ln>
        </p:spPr>
        <p:txBody>
          <a:bodyPr tIns="0" bIns="0" anchor="ctr"/>
          <a:lstStyle/>
          <a:p>
            <a:pPr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4066B2"/>
              </a:buClr>
              <a:buSzPct val="65000"/>
              <a:buFont typeface="Monotype Sorts"/>
              <a:buNone/>
            </a:pPr>
            <a:r>
              <a:rPr lang="pt-BR">
                <a:solidFill>
                  <a:srgbClr val="FFFFFF"/>
                </a:solidFill>
                <a:cs typeface="Arial" charset="0"/>
              </a:rPr>
              <a:t>Material para Treinamento</a:t>
            </a:r>
          </a:p>
        </p:txBody>
      </p:sp>
      <p:sp>
        <p:nvSpPr>
          <p:cNvPr id="53" name="AutoShape 23"/>
          <p:cNvSpPr>
            <a:spLocks noChangeArrowheads="1"/>
          </p:cNvSpPr>
          <p:nvPr/>
        </p:nvSpPr>
        <p:spPr bwMode="auto">
          <a:xfrm>
            <a:off x="1219200" y="1905000"/>
            <a:ext cx="7318375" cy="1143000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 w="9525" algn="ctr">
            <a:noFill/>
            <a:round/>
            <a:headEnd type="none" w="sm" len="sm"/>
            <a:tailEnd type="none" w="sm" len="sm"/>
          </a:ln>
          <a:effectLst/>
        </p:spPr>
        <p:txBody>
          <a:bodyPr tIns="0" bIns="0" anchor="ctr"/>
          <a:lstStyle/>
          <a:p>
            <a:pPr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4066B2"/>
              </a:buClr>
              <a:buSzPct val="65000"/>
              <a:buFont typeface="Monotype Sorts" pitchFamily="2" charset="2"/>
              <a:buNone/>
              <a:defRPr/>
            </a:pPr>
            <a:r>
              <a:rPr lang="pt-BR" sz="1400" b="1" dirty="0">
                <a:solidFill>
                  <a:srgbClr val="FFFFFF"/>
                </a:solidFill>
                <a:cs typeface="Arial" charset="0"/>
              </a:rPr>
              <a:t>Porquê: </a:t>
            </a:r>
            <a:r>
              <a:rPr lang="pt-BR" sz="1400" dirty="0">
                <a:solidFill>
                  <a:srgbClr val="FFFFFF"/>
                </a:solidFill>
                <a:cs typeface="Arial" charset="0"/>
              </a:rPr>
              <a:t>A documentação pode ser utilizada como material de treinamento aos usuários  da solução com o entendimento real de negócio e de solução, quebrando a visão funcional o que para o cliente é de difícil absorção. Também torna o treinamento mais didático e aplicado ao dia a dia dos usuários.  </a:t>
            </a:r>
          </a:p>
        </p:txBody>
      </p:sp>
    </p:spTree>
    <p:extLst>
      <p:ext uri="{BB962C8B-B14F-4D97-AF65-F5344CB8AC3E}">
        <p14:creationId xmlns:p14="http://schemas.microsoft.com/office/powerpoint/2010/main" val="149519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635710" y="3861048"/>
            <a:ext cx="4584362" cy="2448272"/>
            <a:chOff x="84065" y="4797152"/>
            <a:chExt cx="3960440" cy="1872208"/>
          </a:xfrm>
        </p:grpSpPr>
        <p:sp>
          <p:nvSpPr>
            <p:cNvPr id="7" name="AutoShape 2"/>
            <p:cNvSpPr>
              <a:spLocks noChangeArrowheads="1"/>
            </p:cNvSpPr>
            <p:nvPr/>
          </p:nvSpPr>
          <p:spPr bwMode="auto">
            <a:xfrm flipV="1">
              <a:off x="84065" y="4797152"/>
              <a:ext cx="3960440" cy="1872208"/>
            </a:xfrm>
            <a:prstGeom prst="foldedCorner">
              <a:avLst>
                <a:gd name="adj" fmla="val 6833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 sz="1100"/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1803873" y="5733256"/>
              <a:ext cx="2216481" cy="7766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1891" tIns="50945" rIns="101891" bIns="50945"/>
            <a:lstStyle/>
            <a:p>
              <a:pPr defTabSz="1019175">
                <a:tabLst>
                  <a:tab pos="361950" algn="l"/>
                </a:tabLst>
              </a:pPr>
              <a:r>
                <a:rPr lang="pt-BR" sz="1200" b="1" dirty="0" err="1" smtClean="0">
                  <a:solidFill>
                    <a:srgbClr val="000080"/>
                  </a:solidFill>
                  <a:latin typeface="Times New Roman" pitchFamily="18" charset="0"/>
                  <a:cs typeface="Times New Roman" pitchFamily="18" charset="0"/>
                </a:rPr>
                <a:t>email</a:t>
              </a:r>
              <a:r>
                <a:rPr lang="pt-BR" sz="1200" b="1" dirty="0" smtClean="0">
                  <a:solidFill>
                    <a:srgbClr val="000080"/>
                  </a:solidFill>
                  <a:latin typeface="Times New Roman" pitchFamily="18" charset="0"/>
                  <a:cs typeface="Times New Roman" pitchFamily="18" charset="0"/>
                </a:rPr>
                <a:t>: leandro.diniz@ldmc.com.br</a:t>
              </a:r>
            </a:p>
            <a:p>
              <a:pPr defTabSz="1019175">
                <a:tabLst>
                  <a:tab pos="361950" algn="l"/>
                </a:tabLst>
              </a:pPr>
              <a:r>
                <a:rPr lang="pt-BR" sz="1200" dirty="0" err="1" smtClean="0">
                  <a:solidFill>
                    <a:srgbClr val="000080"/>
                  </a:solidFill>
                  <a:latin typeface="Times New Roman" pitchFamily="18" charset="0"/>
                  <a:cs typeface="Times New Roman" pitchFamily="18" charset="0"/>
                </a:rPr>
                <a:t>Cel</a:t>
              </a:r>
              <a:r>
                <a:rPr lang="pt-BR" sz="1200" dirty="0" smtClean="0">
                  <a:solidFill>
                    <a:srgbClr val="000080"/>
                  </a:solidFill>
                  <a:latin typeface="Times New Roman" pitchFamily="18" charset="0"/>
                  <a:cs typeface="Times New Roman" pitchFamily="18" charset="0"/>
                </a:rPr>
                <a:t>: +55 (11) 981-212-795</a:t>
              </a:r>
            </a:p>
            <a:p>
              <a:pPr defTabSz="1019175">
                <a:tabLst>
                  <a:tab pos="361950" algn="l"/>
                </a:tabLst>
              </a:pPr>
              <a:r>
                <a:rPr lang="pt-BR" sz="1200" dirty="0" err="1" smtClean="0">
                  <a:solidFill>
                    <a:srgbClr val="000080"/>
                  </a:solidFill>
                  <a:latin typeface="Times New Roman" pitchFamily="18" charset="0"/>
                  <a:cs typeface="Times New Roman" pitchFamily="18" charset="0"/>
                </a:rPr>
                <a:t>Cel</a:t>
              </a:r>
              <a:r>
                <a:rPr lang="pt-BR" sz="1200" dirty="0" smtClean="0">
                  <a:solidFill>
                    <a:srgbClr val="000080"/>
                  </a:solidFill>
                  <a:latin typeface="Times New Roman" pitchFamily="18" charset="0"/>
                  <a:cs typeface="Times New Roman" pitchFamily="18" charset="0"/>
                </a:rPr>
                <a:t>: +55 (15)9 81-192-070</a:t>
              </a: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84066" y="5085184"/>
              <a:ext cx="1776048" cy="1584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01891" tIns="50945" rIns="101891" bIns="50945"/>
            <a:lstStyle/>
            <a:p>
              <a:pPr defTabSz="1019175">
                <a:tabLst>
                  <a:tab pos="361950" algn="l"/>
                </a:tabLst>
              </a:pPr>
              <a:r>
                <a:rPr lang="pt-BR" b="1" dirty="0" smtClean="0">
                  <a:solidFill>
                    <a:srgbClr val="000080"/>
                  </a:solidFill>
                  <a:latin typeface="Times New Roman" pitchFamily="18" charset="0"/>
                  <a:cs typeface="Times New Roman" pitchFamily="18" charset="0"/>
                </a:rPr>
                <a:t>Leandro Diniz</a:t>
              </a:r>
            </a:p>
            <a:p>
              <a:pPr defTabSz="1019175">
                <a:tabLst>
                  <a:tab pos="361950" algn="l"/>
                </a:tabLst>
              </a:pPr>
              <a:r>
                <a:rPr lang="pt-BR" sz="1400" dirty="0" err="1" smtClean="0">
                  <a:solidFill>
                    <a:srgbClr val="000080"/>
                  </a:solidFill>
                  <a:latin typeface="Times New Roman" pitchFamily="18" charset="0"/>
                  <a:cs typeface="Times New Roman" pitchFamily="18" charset="0"/>
                </a:rPr>
                <a:t>Partner</a:t>
              </a:r>
              <a:endParaRPr lang="pt-BR" sz="1400" dirty="0" smtClean="0">
                <a:solidFill>
                  <a:srgbClr val="00008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defTabSz="1019175">
                <a:tabLst>
                  <a:tab pos="361950" algn="l"/>
                </a:tabLst>
              </a:pPr>
              <a:endParaRPr lang="pt-BR" sz="1400" i="1" dirty="0">
                <a:solidFill>
                  <a:srgbClr val="00008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defTabSz="1019175">
                <a:tabLst>
                  <a:tab pos="361950" algn="l"/>
                </a:tabLst>
              </a:pPr>
              <a:endParaRPr lang="pt-BR" sz="1200" i="1" dirty="0" smtClean="0">
                <a:solidFill>
                  <a:srgbClr val="00008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defTabSz="1019175">
                <a:tabLst>
                  <a:tab pos="361950" algn="l"/>
                </a:tabLst>
              </a:pPr>
              <a:r>
                <a:rPr lang="pt-BR" sz="1200" dirty="0">
                  <a:solidFill>
                    <a:srgbClr val="000080"/>
                  </a:solidFill>
                  <a:latin typeface="Times New Roman" pitchFamily="18" charset="0"/>
                  <a:cs typeface="Times New Roman" pitchFamily="18" charset="0"/>
                </a:rPr>
                <a:t>Alameda Santos, 200 - 6º and.</a:t>
              </a:r>
            </a:p>
            <a:p>
              <a:pPr defTabSz="1019175">
                <a:tabLst>
                  <a:tab pos="361950" algn="l"/>
                </a:tabLst>
              </a:pPr>
              <a:r>
                <a:rPr lang="pt-BR" sz="1200" dirty="0">
                  <a:solidFill>
                    <a:srgbClr val="000080"/>
                  </a:solidFill>
                  <a:latin typeface="Times New Roman" pitchFamily="18" charset="0"/>
                  <a:cs typeface="Times New Roman" pitchFamily="18" charset="0"/>
                </a:rPr>
                <a:t>Paraíso - São Paulo</a:t>
              </a:r>
            </a:p>
            <a:p>
              <a:pPr defTabSz="1019175">
                <a:tabLst>
                  <a:tab pos="361950" algn="l"/>
                </a:tabLst>
              </a:pPr>
              <a:r>
                <a:rPr lang="pt-BR" sz="1200" dirty="0">
                  <a:solidFill>
                    <a:srgbClr val="000080"/>
                  </a:solidFill>
                  <a:latin typeface="Times New Roman" pitchFamily="18" charset="0"/>
                  <a:cs typeface="Times New Roman" pitchFamily="18" charset="0"/>
                </a:rPr>
                <a:t>CEP: 01418-000  SP - </a:t>
              </a:r>
              <a:r>
                <a:rPr lang="pt-BR" sz="1200" dirty="0" smtClean="0">
                  <a:solidFill>
                    <a:srgbClr val="000080"/>
                  </a:solidFill>
                  <a:latin typeface="Times New Roman" pitchFamily="18" charset="0"/>
                  <a:cs typeface="Times New Roman" pitchFamily="18" charset="0"/>
                </a:rPr>
                <a:t>Brasil</a:t>
              </a:r>
              <a:endParaRPr lang="pt-BR" sz="1200" dirty="0">
                <a:solidFill>
                  <a:srgbClr val="00008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850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DMC - template 2013">
  <a:themeElements>
    <a:clrScheme name="Course Content template updated 09282007 1">
      <a:dk1>
        <a:srgbClr val="000066"/>
      </a:dk1>
      <a:lt1>
        <a:srgbClr val="FFFFFF"/>
      </a:lt1>
      <a:dk2>
        <a:srgbClr val="996633"/>
      </a:dk2>
      <a:lt2>
        <a:srgbClr val="CC3300"/>
      </a:lt2>
      <a:accent1>
        <a:srgbClr val="6666FF"/>
      </a:accent1>
      <a:accent2>
        <a:srgbClr val="FF9900"/>
      </a:accent2>
      <a:accent3>
        <a:srgbClr val="FFFFFF"/>
      </a:accent3>
      <a:accent4>
        <a:srgbClr val="000056"/>
      </a:accent4>
      <a:accent5>
        <a:srgbClr val="B8B8FF"/>
      </a:accent5>
      <a:accent6>
        <a:srgbClr val="E78A00"/>
      </a:accent6>
      <a:hlink>
        <a:srgbClr val="009999"/>
      </a:hlink>
      <a:folHlink>
        <a:srgbClr val="800080"/>
      </a:folHlink>
    </a:clrScheme>
    <a:fontScheme name="Course Content template updated 092820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CC33"/>
        </a:solidFill>
        <a:ln w="3175">
          <a:solidFill>
            <a:srgbClr val="FFFFFF"/>
          </a:solidFill>
          <a:miter lim="800000"/>
          <a:headEnd/>
          <a:tailEnd/>
        </a:ln>
        <a:effectLst/>
      </a:spPr>
      <a:bodyPr wrap="none" anchor="ctr"/>
      <a:lstStyle>
        <a:defPPr algn="ctr">
          <a:defRPr sz="1050" kern="0" dirty="0" smtClean="0">
            <a:solidFill>
              <a:srgbClr val="FFFFFF"/>
            </a:solidFill>
            <a:effectLst>
              <a:outerShdw blurRad="38100" dist="38100" dir="2700000" algn="tl">
                <a:srgbClr val="000000"/>
              </a:outerShdw>
            </a:effectLst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5E5CC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5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urse Content template updated 09282007 1">
        <a:dk1>
          <a:srgbClr val="000066"/>
        </a:dk1>
        <a:lt1>
          <a:srgbClr val="FFFFFF"/>
        </a:lt1>
        <a:dk2>
          <a:srgbClr val="996633"/>
        </a:dk2>
        <a:lt2>
          <a:srgbClr val="CC3300"/>
        </a:lt2>
        <a:accent1>
          <a:srgbClr val="6666FF"/>
        </a:accent1>
        <a:accent2>
          <a:srgbClr val="FF9900"/>
        </a:accent2>
        <a:accent3>
          <a:srgbClr val="FFFFFF"/>
        </a:accent3>
        <a:accent4>
          <a:srgbClr val="000056"/>
        </a:accent4>
        <a:accent5>
          <a:srgbClr val="B8B8FF"/>
        </a:accent5>
        <a:accent6>
          <a:srgbClr val="E78A00"/>
        </a:accent6>
        <a:hlink>
          <a:srgbClr val="009999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rse Content template updated 09282007 2">
        <a:dk1>
          <a:srgbClr val="000066"/>
        </a:dk1>
        <a:lt1>
          <a:srgbClr val="FFFFFF"/>
        </a:lt1>
        <a:dk2>
          <a:srgbClr val="336600"/>
        </a:dk2>
        <a:lt2>
          <a:srgbClr val="FF6699"/>
        </a:lt2>
        <a:accent1>
          <a:srgbClr val="800080"/>
        </a:accent1>
        <a:accent2>
          <a:srgbClr val="009999"/>
        </a:accent2>
        <a:accent3>
          <a:srgbClr val="FFFFFF"/>
        </a:accent3>
        <a:accent4>
          <a:srgbClr val="000056"/>
        </a:accent4>
        <a:accent5>
          <a:srgbClr val="C0AAC0"/>
        </a:accent5>
        <a:accent6>
          <a:srgbClr val="008A8A"/>
        </a:accent6>
        <a:hlink>
          <a:srgbClr val="FF9900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rse Content template updated 09282007 3">
        <a:dk1>
          <a:srgbClr val="000066"/>
        </a:dk1>
        <a:lt1>
          <a:srgbClr val="FFFFFF"/>
        </a:lt1>
        <a:dk2>
          <a:srgbClr val="FF9900"/>
        </a:dk2>
        <a:lt2>
          <a:srgbClr val="CC3300"/>
        </a:lt2>
        <a:accent1>
          <a:srgbClr val="336600"/>
        </a:accent1>
        <a:accent2>
          <a:srgbClr val="009999"/>
        </a:accent2>
        <a:accent3>
          <a:srgbClr val="FFFFFF"/>
        </a:accent3>
        <a:accent4>
          <a:srgbClr val="000056"/>
        </a:accent4>
        <a:accent5>
          <a:srgbClr val="ADB8AA"/>
        </a:accent5>
        <a:accent6>
          <a:srgbClr val="008A8A"/>
        </a:accent6>
        <a:hlink>
          <a:srgbClr val="996633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rse Content template updated 09282007 4">
        <a:dk1>
          <a:srgbClr val="000066"/>
        </a:dk1>
        <a:lt1>
          <a:srgbClr val="FFFFFF"/>
        </a:lt1>
        <a:dk2>
          <a:srgbClr val="FF9900"/>
        </a:dk2>
        <a:lt2>
          <a:srgbClr val="996633"/>
        </a:lt2>
        <a:accent1>
          <a:srgbClr val="800080"/>
        </a:accent1>
        <a:accent2>
          <a:srgbClr val="99CC33"/>
        </a:accent2>
        <a:accent3>
          <a:srgbClr val="FFFFFF"/>
        </a:accent3>
        <a:accent4>
          <a:srgbClr val="000056"/>
        </a:accent4>
        <a:accent5>
          <a:srgbClr val="C0AAC0"/>
        </a:accent5>
        <a:accent6>
          <a:srgbClr val="8AB92D"/>
        </a:accent6>
        <a:hlink>
          <a:srgbClr val="009999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rse Content template updated 09282007 5">
        <a:dk1>
          <a:srgbClr val="000066"/>
        </a:dk1>
        <a:lt1>
          <a:srgbClr val="FFFFFF"/>
        </a:lt1>
        <a:dk2>
          <a:srgbClr val="996633"/>
        </a:dk2>
        <a:lt2>
          <a:srgbClr val="336600"/>
        </a:lt2>
        <a:accent1>
          <a:srgbClr val="6666FF"/>
        </a:accent1>
        <a:accent2>
          <a:srgbClr val="800080"/>
        </a:accent2>
        <a:accent3>
          <a:srgbClr val="FFFFFF"/>
        </a:accent3>
        <a:accent4>
          <a:srgbClr val="000056"/>
        </a:accent4>
        <a:accent5>
          <a:srgbClr val="B8B8FF"/>
        </a:accent5>
        <a:accent6>
          <a:srgbClr val="730073"/>
        </a:accent6>
        <a:hlink>
          <a:srgbClr val="CC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rse Content template updated 09282007 6">
        <a:dk1>
          <a:srgbClr val="CC3300"/>
        </a:dk1>
        <a:lt1>
          <a:srgbClr val="FFFFFF"/>
        </a:lt1>
        <a:dk2>
          <a:srgbClr val="000066"/>
        </a:dk2>
        <a:lt2>
          <a:srgbClr val="996633"/>
        </a:lt2>
        <a:accent1>
          <a:srgbClr val="6666FF"/>
        </a:accent1>
        <a:accent2>
          <a:srgbClr val="FF9900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E78A00"/>
        </a:accent6>
        <a:hlink>
          <a:srgbClr val="009999"/>
        </a:hlink>
        <a:folHlink>
          <a:srgbClr val="800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rse Content template updated 09282007 7">
        <a:dk1>
          <a:srgbClr val="FF6699"/>
        </a:dk1>
        <a:lt1>
          <a:srgbClr val="FFFFFF"/>
        </a:lt1>
        <a:dk2>
          <a:srgbClr val="000066"/>
        </a:dk2>
        <a:lt2>
          <a:srgbClr val="336600"/>
        </a:lt2>
        <a:accent1>
          <a:srgbClr val="800080"/>
        </a:accent1>
        <a:accent2>
          <a:srgbClr val="009999"/>
        </a:accent2>
        <a:accent3>
          <a:srgbClr val="AAAAB8"/>
        </a:accent3>
        <a:accent4>
          <a:srgbClr val="DADADA"/>
        </a:accent4>
        <a:accent5>
          <a:srgbClr val="C0AAC0"/>
        </a:accent5>
        <a:accent6>
          <a:srgbClr val="008A8A"/>
        </a:accent6>
        <a:hlink>
          <a:srgbClr val="FF9900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rse Content template updated 09282007 8">
        <a:dk1>
          <a:srgbClr val="CC3300"/>
        </a:dk1>
        <a:lt1>
          <a:srgbClr val="FFFFFF"/>
        </a:lt1>
        <a:dk2>
          <a:srgbClr val="000066"/>
        </a:dk2>
        <a:lt2>
          <a:srgbClr val="FF9900"/>
        </a:lt2>
        <a:accent1>
          <a:srgbClr val="336600"/>
        </a:accent1>
        <a:accent2>
          <a:srgbClr val="009999"/>
        </a:accent2>
        <a:accent3>
          <a:srgbClr val="AAAAB8"/>
        </a:accent3>
        <a:accent4>
          <a:srgbClr val="DADADA"/>
        </a:accent4>
        <a:accent5>
          <a:srgbClr val="ADB8AA"/>
        </a:accent5>
        <a:accent6>
          <a:srgbClr val="008A8A"/>
        </a:accent6>
        <a:hlink>
          <a:srgbClr val="996633"/>
        </a:hlink>
        <a:folHlink>
          <a:srgbClr val="800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rse Content template updated 09282007 9">
        <a:dk1>
          <a:srgbClr val="996633"/>
        </a:dk1>
        <a:lt1>
          <a:srgbClr val="FFFFFF"/>
        </a:lt1>
        <a:dk2>
          <a:srgbClr val="000066"/>
        </a:dk2>
        <a:lt2>
          <a:srgbClr val="FF9900"/>
        </a:lt2>
        <a:accent1>
          <a:srgbClr val="800080"/>
        </a:accent1>
        <a:accent2>
          <a:srgbClr val="99CC33"/>
        </a:accent2>
        <a:accent3>
          <a:srgbClr val="AAAAB8"/>
        </a:accent3>
        <a:accent4>
          <a:srgbClr val="DADADA"/>
        </a:accent4>
        <a:accent5>
          <a:srgbClr val="C0AAC0"/>
        </a:accent5>
        <a:accent6>
          <a:srgbClr val="8AB92D"/>
        </a:accent6>
        <a:hlink>
          <a:srgbClr val="009999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rse Content template updated 09282007 10">
        <a:dk1>
          <a:srgbClr val="336600"/>
        </a:dk1>
        <a:lt1>
          <a:srgbClr val="FFFFFF"/>
        </a:lt1>
        <a:dk2>
          <a:srgbClr val="000066"/>
        </a:dk2>
        <a:lt2>
          <a:srgbClr val="996633"/>
        </a:lt2>
        <a:accent1>
          <a:srgbClr val="6666FF"/>
        </a:accent1>
        <a:accent2>
          <a:srgbClr val="800080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730073"/>
        </a:accent6>
        <a:hlink>
          <a:srgbClr val="CC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Q On-screen Presentation Template_SMALL_White_042707">
  <a:themeElements>
    <a:clrScheme name="">
      <a:dk1>
        <a:srgbClr val="000000"/>
      </a:dk1>
      <a:lt1>
        <a:srgbClr val="FFFFFF"/>
      </a:lt1>
      <a:dk2>
        <a:srgbClr val="99CC33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U.S. Consulting On-screen Presentation Template_SMALL_White_0427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2"/>
        </a:solidFill>
        <a:ln w="9525">
          <a:noFill/>
          <a:miter lim="800000"/>
          <a:headEnd/>
          <a:tailEnd/>
        </a:ln>
        <a:effectLst/>
      </a:spPr>
      <a:bodyPr lIns="46800" rIns="46800" anchor="ctr" anchorCtr="1"/>
      <a:lstStyle>
        <a:defPPr marL="12700" indent="-12700" algn="ctr" rtl="0" eaLnBrk="0" fontAlgn="base" hangingPunct="0">
          <a:lnSpc>
            <a:spcPct val="110000"/>
          </a:lnSpc>
          <a:spcBef>
            <a:spcPct val="0"/>
          </a:spcBef>
          <a:spcAft>
            <a:spcPct val="0"/>
          </a:spcAft>
          <a:defRPr sz="800" kern="1200">
            <a:solidFill>
              <a:srgbClr val="FFFFFF"/>
            </a:solidFill>
            <a:latin typeface="Arial" charset="0"/>
            <a:ea typeface="+mn-ea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6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.S. Consulting On-screen Presentation Template_SMALL_White_0427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On-screen Presentation Template_SMALL_White_04270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.S. Consulting On-screen Presentation Template_SMALL_White_04270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On-screen Presentation Template_SMALL_White_04270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On-screen Presentation Template_SMALL_White_04270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On-screen Presentation Template_SMALL_White_04270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On-screen Presentation Template_SMALL_White_0427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On-screen Presentation Template_SMALL_White_042707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On-screen Presentation Template_SMALL_White_042707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On-screen Presentation Template_SMALL_White_042707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On-screen Presentation Template_SMALL_White_042707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On-screen Presentation Template_SMALL_White_042707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On-screen Presentation Template_SMALL_White_042707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On-screen Presentation Template_SMALL_White_042707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On-screen Presentation Template_SMALL_White_042707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.S. Consulting On-screen Presentation Template_SMALL_White_042707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1562</TotalTime>
  <Words>446</Words>
  <Application>Microsoft Office PowerPoint</Application>
  <PresentationFormat>Apresentação na tela (4:3)</PresentationFormat>
  <Paragraphs>33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5</vt:i4>
      </vt:variant>
    </vt:vector>
  </HeadingPairs>
  <TitlesOfParts>
    <vt:vector size="7" baseType="lpstr">
      <vt:lpstr>LDMC - template 2013</vt:lpstr>
      <vt:lpstr>SQ On-screen Presentation Template_SMALL_White_042707</vt:lpstr>
      <vt:lpstr>Razoes para implementar SAP com BPM</vt:lpstr>
      <vt:lpstr>Razões para implementar projetos SAP com a Visão BPM</vt:lpstr>
      <vt:lpstr>Razões para implementar projetos SAP com a Visão BPM</vt:lpstr>
      <vt:lpstr>Razões para implementar projetos SAP com a Visão BPM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Marts (cont'd.)</dc:title>
  <dc:creator>LDMC</dc:creator>
  <cp:lastModifiedBy>leandro</cp:lastModifiedBy>
  <cp:revision>574</cp:revision>
  <dcterms:created xsi:type="dcterms:W3CDTF">2013-01-25T08:18:04Z</dcterms:created>
  <dcterms:modified xsi:type="dcterms:W3CDTF">2014-01-12T20:07:50Z</dcterms:modified>
</cp:coreProperties>
</file>